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7" r:id="rId2"/>
    <p:sldId id="258" r:id="rId3"/>
    <p:sldId id="259" r:id="rId4"/>
    <p:sldId id="260" r:id="rId5"/>
    <p:sldId id="261" r:id="rId6"/>
    <p:sldId id="265" r:id="rId7"/>
    <p:sldId id="266" r:id="rId8"/>
    <p:sldId id="262" r:id="rId9"/>
    <p:sldId id="263" r:id="rId10"/>
    <p:sldId id="264"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6" d="100"/>
          <a:sy n="116" d="100"/>
        </p:scale>
        <p:origin x="-14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A54D33D-1A28-42AD-9A51-634791380E0B}"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B9B97-7593-4CF9-8BF8-2723CDD6C963}"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4D33D-1A28-42AD-9A51-634791380E0B}"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4D33D-1A28-42AD-9A51-634791380E0B}"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2A54D33D-1A28-42AD-9A51-634791380E0B}"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B9B97-7593-4CF9-8BF8-2723CDD6C963}"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54D33D-1A28-42AD-9A51-634791380E0B}"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2A54D33D-1A28-42AD-9A51-634791380E0B}" type="datetimeFigureOut">
              <a:rPr lang="en-US" smtClean="0"/>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A54D33D-1A28-42AD-9A51-634791380E0B}" type="datetimeFigureOut">
              <a:rPr lang="en-US" smtClean="0"/>
              <a:t>8/4/2014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A54D33D-1A28-42AD-9A51-634791380E0B}" type="datetimeFigureOut">
              <a:rPr lang="en-US" smtClean="0"/>
              <a:t>8/4/2014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4D33D-1A28-42AD-9A51-634791380E0B}" type="datetimeFigureOut">
              <a:rPr lang="en-US" smtClean="0"/>
              <a:t>8/4/2014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4D33D-1A28-42AD-9A51-634791380E0B}" type="datetimeFigureOut">
              <a:rPr lang="en-US" smtClean="0"/>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4D33D-1A28-42AD-9A51-634791380E0B}" type="datetimeFigureOut">
              <a:rPr lang="en-US" smtClean="0"/>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B9B97-7593-4CF9-8BF8-2723CDD6C96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2A54D33D-1A28-42AD-9A51-634791380E0B}" type="datetimeFigureOut">
              <a:rPr lang="en-US" smtClean="0"/>
              <a:t>8/4/2014</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F91B9B97-7593-4CF9-8BF8-2723CDD6C96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ryan@1stdistrict.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Ryan Hartley</a:t>
            </a:r>
          </a:p>
          <a:p>
            <a:r>
              <a:rPr lang="en-US" dirty="0" smtClean="0"/>
              <a:t>First District</a:t>
            </a:r>
            <a:endParaRPr lang="en-US" dirty="0"/>
          </a:p>
        </p:txBody>
      </p:sp>
      <p:sp>
        <p:nvSpPr>
          <p:cNvPr id="4" name="Title 3"/>
          <p:cNvSpPr>
            <a:spLocks noGrp="1"/>
          </p:cNvSpPr>
          <p:nvPr>
            <p:ph type="ctrTitle"/>
          </p:nvPr>
        </p:nvSpPr>
        <p:spPr/>
        <p:txBody>
          <a:bodyPr/>
          <a:lstStyle/>
          <a:p>
            <a:r>
              <a:rPr lang="en-US" dirty="0" smtClean="0"/>
              <a:t>Creating </a:t>
            </a:r>
            <a:r>
              <a:rPr lang="en-US" dirty="0" err="1" smtClean="0"/>
              <a:t>gis</a:t>
            </a:r>
            <a:r>
              <a:rPr lang="en-US" dirty="0" smtClean="0"/>
              <a:t> data </a:t>
            </a:r>
            <a:br>
              <a:rPr lang="en-US" dirty="0" smtClean="0"/>
            </a:br>
            <a:r>
              <a:rPr lang="en-US" dirty="0" smtClean="0"/>
              <a:t>and other </a:t>
            </a:r>
            <a:r>
              <a:rPr lang="en-US" dirty="0" err="1" smtClean="0"/>
              <a:t>gis</a:t>
            </a:r>
            <a:r>
              <a:rPr lang="en-US" dirty="0" smtClean="0"/>
              <a:t> tips and tricks</a:t>
            </a:r>
            <a:endParaRPr lang="en-US" dirty="0"/>
          </a:p>
        </p:txBody>
      </p:sp>
    </p:spTree>
    <p:extLst>
      <p:ext uri="{BB962C8B-B14F-4D97-AF65-F5344CB8AC3E}">
        <p14:creationId xmlns:p14="http://schemas.microsoft.com/office/powerpoint/2010/main" val="845775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3733800" cy="1066800"/>
          </a:xfrm>
        </p:spPr>
        <p:txBody>
          <a:bodyPr>
            <a:normAutofit lnSpcReduction="10000"/>
          </a:bodyPr>
          <a:lstStyle/>
          <a:p>
            <a:r>
              <a:rPr lang="en-US" dirty="0" smtClean="0"/>
              <a:t>Navigate to your destination folder</a:t>
            </a:r>
          </a:p>
          <a:p>
            <a:r>
              <a:rPr lang="en-US" dirty="0" smtClean="0"/>
              <a:t>Right-click in the contents area and select </a:t>
            </a:r>
            <a:r>
              <a:rPr lang="en-US" dirty="0" err="1" smtClean="0"/>
              <a:t>New</a:t>
            </a:r>
            <a:r>
              <a:rPr lang="en-US" dirty="0" err="1" smtClean="0">
                <a:sym typeface="Wingdings" panose="05000000000000000000" pitchFamily="2" charset="2"/>
              </a:rPr>
              <a:t>Shapefile</a:t>
            </a:r>
            <a:endParaRPr lang="en-US" dirty="0" smtClean="0"/>
          </a:p>
          <a:p>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600200" y="2556778"/>
            <a:ext cx="6019800" cy="4353785"/>
          </a:xfrm>
        </p:spPr>
      </p:pic>
      <p:sp>
        <p:nvSpPr>
          <p:cNvPr id="4" name="Title 3"/>
          <p:cNvSpPr>
            <a:spLocks noGrp="1"/>
          </p:cNvSpPr>
          <p:nvPr>
            <p:ph type="title"/>
          </p:nvPr>
        </p:nvSpPr>
        <p:spPr/>
        <p:txBody>
          <a:bodyPr/>
          <a:lstStyle/>
          <a:p>
            <a:r>
              <a:rPr lang="en-US" dirty="0" smtClean="0"/>
              <a:t>Creating a </a:t>
            </a:r>
            <a:r>
              <a:rPr lang="en-US" dirty="0" err="1" smtClean="0"/>
              <a:t>shapefile</a:t>
            </a:r>
            <a:r>
              <a:rPr lang="en-US" dirty="0" smtClean="0"/>
              <a:t> using </a:t>
            </a:r>
            <a:r>
              <a:rPr lang="en-US" dirty="0" err="1" smtClean="0"/>
              <a:t>arccatalog</a:t>
            </a:r>
            <a:endParaRPr lang="en-US" dirty="0"/>
          </a:p>
        </p:txBody>
      </p:sp>
    </p:spTree>
    <p:extLst>
      <p:ext uri="{BB962C8B-B14F-4D97-AF65-F5344CB8AC3E}">
        <p14:creationId xmlns:p14="http://schemas.microsoft.com/office/powerpoint/2010/main" val="1681375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Enter the Name of the New </a:t>
            </a:r>
            <a:r>
              <a:rPr lang="en-US" dirty="0" err="1" smtClean="0"/>
              <a:t>Shapefile</a:t>
            </a:r>
            <a:endParaRPr lang="en-US" dirty="0" smtClean="0"/>
          </a:p>
          <a:p>
            <a:r>
              <a:rPr lang="en-US" dirty="0" smtClean="0"/>
              <a:t>Specify the type of </a:t>
            </a:r>
            <a:r>
              <a:rPr lang="en-US" dirty="0" err="1" smtClean="0"/>
              <a:t>shapefile</a:t>
            </a:r>
            <a:r>
              <a:rPr lang="en-US" dirty="0" smtClean="0"/>
              <a:t> from the drop-down menu</a:t>
            </a:r>
            <a:endParaRPr lang="en-US" dirty="0"/>
          </a:p>
        </p:txBody>
      </p:sp>
      <p:sp>
        <p:nvSpPr>
          <p:cNvPr id="4" name="Title 3"/>
          <p:cNvSpPr>
            <a:spLocks noGrp="1"/>
          </p:cNvSpPr>
          <p:nvPr>
            <p:ph type="title"/>
          </p:nvPr>
        </p:nvSpPr>
        <p:spPr/>
        <p:txBody>
          <a:bodyPr/>
          <a:lstStyle/>
          <a:p>
            <a:r>
              <a:rPr lang="en-US" dirty="0" smtClean="0"/>
              <a:t>Creating a </a:t>
            </a:r>
            <a:r>
              <a:rPr lang="en-US" dirty="0" err="1" smtClean="0"/>
              <a:t>shapefile</a:t>
            </a:r>
            <a:r>
              <a:rPr lang="en-US" dirty="0" smtClean="0"/>
              <a:t> using </a:t>
            </a:r>
            <a:r>
              <a:rPr lang="en-US" dirty="0" err="1" smtClean="0"/>
              <a:t>arccatalog</a:t>
            </a:r>
            <a:endParaRPr lang="en-US" dirty="0"/>
          </a:p>
        </p:txBody>
      </p:sp>
      <p:pic>
        <p:nvPicPr>
          <p:cNvPr id="7" name="Content Placeholder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973712" y="1600200"/>
            <a:ext cx="3387575" cy="4114800"/>
          </a:xfrm>
        </p:spPr>
      </p:pic>
    </p:spTree>
    <p:extLst>
      <p:ext uri="{BB962C8B-B14F-4D97-AF65-F5344CB8AC3E}">
        <p14:creationId xmlns:p14="http://schemas.microsoft.com/office/powerpoint/2010/main" val="249433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To define a projection, under the Spatial Reference Description box, click the Edit button</a:t>
            </a:r>
          </a:p>
          <a:p>
            <a:r>
              <a:rPr lang="en-US" dirty="0" smtClean="0"/>
              <a:t>Navigate to Projected Coordinate Systems\State Plane\NAD 1983 (2011) (US Feet)</a:t>
            </a:r>
          </a:p>
          <a:p>
            <a:r>
              <a:rPr lang="en-US" dirty="0" smtClean="0"/>
              <a:t>Scroll Down to NAD 1983 (2011) </a:t>
            </a:r>
            <a:r>
              <a:rPr lang="en-US" dirty="0" err="1" smtClean="0"/>
              <a:t>StatePlane</a:t>
            </a:r>
            <a:r>
              <a:rPr lang="en-US" dirty="0" smtClean="0"/>
              <a:t> South Dakota N FIPS 4001 (US Feet) or S FIPS 4002 and Click to select and then Click OK</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419600" y="1676400"/>
            <a:ext cx="4553595" cy="2970426"/>
          </a:xfrm>
        </p:spPr>
      </p:pic>
      <p:sp>
        <p:nvSpPr>
          <p:cNvPr id="4" name="Title 3"/>
          <p:cNvSpPr>
            <a:spLocks noGrp="1"/>
          </p:cNvSpPr>
          <p:nvPr>
            <p:ph type="title"/>
          </p:nvPr>
        </p:nvSpPr>
        <p:spPr/>
        <p:txBody>
          <a:bodyPr/>
          <a:lstStyle/>
          <a:p>
            <a:r>
              <a:rPr lang="en-US" dirty="0" smtClean="0"/>
              <a:t>Creating a </a:t>
            </a:r>
            <a:r>
              <a:rPr lang="en-US" dirty="0" err="1" smtClean="0"/>
              <a:t>shapefile</a:t>
            </a:r>
            <a:r>
              <a:rPr lang="en-US" dirty="0" smtClean="0"/>
              <a:t> using </a:t>
            </a:r>
            <a:r>
              <a:rPr lang="en-US" dirty="0" err="1" smtClean="0"/>
              <a:t>arccatalog</a:t>
            </a:r>
            <a:endParaRPr lang="en-US" dirty="0"/>
          </a:p>
        </p:txBody>
      </p:sp>
    </p:spTree>
    <p:extLst>
      <p:ext uri="{BB962C8B-B14F-4D97-AF65-F5344CB8AC3E}">
        <p14:creationId xmlns:p14="http://schemas.microsoft.com/office/powerpoint/2010/main" val="187698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The new </a:t>
            </a:r>
            <a:r>
              <a:rPr lang="en-US" dirty="0" err="1" smtClean="0"/>
              <a:t>Shapefile</a:t>
            </a:r>
            <a:r>
              <a:rPr lang="en-US" dirty="0" smtClean="0"/>
              <a:t> is created</a:t>
            </a:r>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990600" y="1984658"/>
            <a:ext cx="7315200" cy="4770248"/>
          </a:xfrm>
        </p:spPr>
      </p:pic>
      <p:sp>
        <p:nvSpPr>
          <p:cNvPr id="4" name="Title 3"/>
          <p:cNvSpPr>
            <a:spLocks noGrp="1"/>
          </p:cNvSpPr>
          <p:nvPr>
            <p:ph type="title"/>
          </p:nvPr>
        </p:nvSpPr>
        <p:spPr/>
        <p:txBody>
          <a:bodyPr/>
          <a:lstStyle/>
          <a:p>
            <a:r>
              <a:rPr lang="en-US" dirty="0" smtClean="0"/>
              <a:t>Creating a </a:t>
            </a:r>
            <a:r>
              <a:rPr lang="en-US" dirty="0" err="1" smtClean="0"/>
              <a:t>shapefile</a:t>
            </a:r>
            <a:r>
              <a:rPr lang="en-US" dirty="0" smtClean="0"/>
              <a:t> using </a:t>
            </a:r>
            <a:r>
              <a:rPr lang="en-US" dirty="0" err="1" smtClean="0"/>
              <a:t>arccatalog</a:t>
            </a:r>
            <a:endParaRPr lang="en-US" dirty="0"/>
          </a:p>
        </p:txBody>
      </p:sp>
    </p:spTree>
    <p:extLst>
      <p:ext uri="{BB962C8B-B14F-4D97-AF65-F5344CB8AC3E}">
        <p14:creationId xmlns:p14="http://schemas.microsoft.com/office/powerpoint/2010/main" val="229500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a geodatabase?</a:t>
            </a:r>
            <a:endParaRPr lang="en-US" dirty="0"/>
          </a:p>
        </p:txBody>
      </p:sp>
      <p:sp>
        <p:nvSpPr>
          <p:cNvPr id="5" name="Content Placeholder 4"/>
          <p:cNvSpPr>
            <a:spLocks noGrp="1"/>
          </p:cNvSpPr>
          <p:nvPr>
            <p:ph sz="quarter" idx="13"/>
          </p:nvPr>
        </p:nvSpPr>
        <p:spPr/>
        <p:txBody>
          <a:bodyPr/>
          <a:lstStyle/>
          <a:p>
            <a:pPr marL="0" indent="0">
              <a:buNone/>
            </a:pPr>
            <a:r>
              <a:rPr lang="en-US" dirty="0"/>
              <a:t>The geodatabase is a "container" used to hold a collection of datasets. There are three types</a:t>
            </a:r>
            <a:r>
              <a:rPr lang="en-US" dirty="0" smtClean="0"/>
              <a:t>:</a:t>
            </a:r>
            <a:endParaRPr lang="en-US" dirty="0"/>
          </a:p>
          <a:p>
            <a:r>
              <a:rPr lang="en-US" dirty="0"/>
              <a:t>File Geodatabases—Stored as folders in a file system. Each dataset is held as a file that can scale up to 1 TB in size. This option is recommended over personal geodatabases</a:t>
            </a:r>
            <a:r>
              <a:rPr lang="en-US" dirty="0" smtClean="0"/>
              <a:t>.</a:t>
            </a:r>
            <a:endParaRPr lang="en-US" dirty="0"/>
          </a:p>
          <a:p>
            <a:r>
              <a:rPr lang="en-US" dirty="0"/>
              <a:t>Personal Geodatabases—All datasets are stored within a Microsoft Access data file, which is limited in size to 2 GB</a:t>
            </a:r>
            <a:r>
              <a:rPr lang="en-US" dirty="0" smtClean="0"/>
              <a:t>.</a:t>
            </a:r>
            <a:endParaRPr lang="en-US" dirty="0"/>
          </a:p>
          <a:p>
            <a:r>
              <a:rPr lang="en-US" dirty="0" err="1"/>
              <a:t>ArcSDE</a:t>
            </a:r>
            <a:r>
              <a:rPr lang="en-US" dirty="0"/>
              <a:t> Geodatabases—Stored in a relational database using Oracle, Microsoft SQL Server, IBM DB2, or IBM Informix. These multiuser geodatabases require the use of </a:t>
            </a:r>
            <a:r>
              <a:rPr lang="en-US" dirty="0" err="1"/>
              <a:t>ArcSDE</a:t>
            </a:r>
            <a:r>
              <a:rPr lang="en-US" dirty="0"/>
              <a:t> and can be unlimited in size and numbers of users.</a:t>
            </a:r>
          </a:p>
          <a:p>
            <a:pPr marL="0" indent="0">
              <a:buNone/>
            </a:pPr>
            <a:r>
              <a:rPr lang="en-US" dirty="0"/>
              <a:t>File and personal geodatabases, which are freely available to all ArcGIS users (i.e., users of ArcView, </a:t>
            </a:r>
            <a:r>
              <a:rPr lang="en-US" dirty="0" err="1"/>
              <a:t>ArcEditor</a:t>
            </a:r>
            <a:r>
              <a:rPr lang="en-US" dirty="0"/>
              <a:t>, and </a:t>
            </a:r>
            <a:r>
              <a:rPr lang="en-US" dirty="0" err="1"/>
              <a:t>ArcInfo</a:t>
            </a:r>
            <a:r>
              <a:rPr lang="en-US" dirty="0"/>
              <a:t>), are designed to support the full information model of the geodatabase. This includes topologies, raster catalogs, network datasets, terrain datasets, address locators, and so on. File and personal geodatabases are designed to be edited by a single user and do not support geodatabase versioning.</a:t>
            </a:r>
          </a:p>
        </p:txBody>
      </p:sp>
    </p:spTree>
    <p:extLst>
      <p:ext uri="{BB962C8B-B14F-4D97-AF65-F5344CB8AC3E}">
        <p14:creationId xmlns:p14="http://schemas.microsoft.com/office/powerpoint/2010/main" val="224077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feature dataset and a feature Class?</a:t>
            </a:r>
            <a:endParaRPr lang="en-US" dirty="0"/>
          </a:p>
        </p:txBody>
      </p:sp>
      <p:sp>
        <p:nvSpPr>
          <p:cNvPr id="3" name="Content Placeholder 2"/>
          <p:cNvSpPr>
            <a:spLocks noGrp="1"/>
          </p:cNvSpPr>
          <p:nvPr>
            <p:ph sz="quarter" idx="13"/>
          </p:nvPr>
        </p:nvSpPr>
        <p:spPr/>
        <p:txBody>
          <a:bodyPr/>
          <a:lstStyle/>
          <a:p>
            <a:r>
              <a:rPr lang="en-US" dirty="0"/>
              <a:t>A feature dataset is a collection of related feature classes </a:t>
            </a:r>
            <a:r>
              <a:rPr lang="en-US" dirty="0" smtClean="0"/>
              <a:t>in a geodatabase that </a:t>
            </a:r>
            <a:r>
              <a:rPr lang="en-US" dirty="0"/>
              <a:t>share a common coordinate system. Feature datasets are used to spatially or thematically integrate related feature classes. Their primary purpose is for organizing related feature classes into a common dataset for building a topology, a network dataset, a terrain dataset, or a geometric network</a:t>
            </a:r>
            <a:r>
              <a:rPr lang="en-US" dirty="0" smtClean="0"/>
              <a:t>.</a:t>
            </a:r>
          </a:p>
          <a:p>
            <a:endParaRPr lang="en-US" b="1" dirty="0"/>
          </a:p>
          <a:p>
            <a:r>
              <a:rPr lang="en-US" dirty="0"/>
              <a:t>Feature classes are homogeneous collections of common features, each having the same spatial representation, such as points, lines, or polygons, and a common set of attribute columns, for example, a line feature class for representing road centerlines. The </a:t>
            </a:r>
            <a:r>
              <a:rPr lang="en-US" dirty="0" smtClean="0"/>
              <a:t>most </a:t>
            </a:r>
            <a:r>
              <a:rPr lang="en-US" dirty="0"/>
              <a:t>commonly used feature classes in the geodatabase are points, lines, </a:t>
            </a:r>
            <a:r>
              <a:rPr lang="en-US" dirty="0" smtClean="0"/>
              <a:t>polygons. </a:t>
            </a:r>
          </a:p>
          <a:p>
            <a:pPr marL="0" indent="0">
              <a:buNone/>
            </a:pPr>
            <a:endParaRPr lang="en-US" dirty="0"/>
          </a:p>
          <a:p>
            <a:endParaRPr lang="en-US" dirty="0"/>
          </a:p>
        </p:txBody>
      </p:sp>
    </p:spTree>
    <p:extLst>
      <p:ext uri="{BB962C8B-B14F-4D97-AF65-F5344CB8AC3E}">
        <p14:creationId xmlns:p14="http://schemas.microsoft.com/office/powerpoint/2010/main" val="118294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Geodatabase Data model</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19200" y="2438400"/>
            <a:ext cx="6705600" cy="2438400"/>
          </a:xfrm>
        </p:spPr>
      </p:pic>
    </p:spTree>
    <p:extLst>
      <p:ext uri="{BB962C8B-B14F-4D97-AF65-F5344CB8AC3E}">
        <p14:creationId xmlns:p14="http://schemas.microsoft.com/office/powerpoint/2010/main" val="3069738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1600200"/>
            <a:ext cx="8001000" cy="838200"/>
          </a:xfrm>
        </p:spPr>
        <p:txBody>
          <a:bodyPr/>
          <a:lstStyle/>
          <a:p>
            <a:r>
              <a:rPr lang="en-US" dirty="0" smtClean="0"/>
              <a:t>Navigate to your destination folder</a:t>
            </a:r>
          </a:p>
          <a:p>
            <a:r>
              <a:rPr lang="en-US" dirty="0" smtClean="0"/>
              <a:t>Right-click in the contents area and select </a:t>
            </a:r>
            <a:r>
              <a:rPr lang="en-US" dirty="0" err="1" smtClean="0"/>
              <a:t>New</a:t>
            </a:r>
            <a:r>
              <a:rPr lang="en-US" dirty="0" err="1" smtClean="0">
                <a:sym typeface="Wingdings" panose="05000000000000000000" pitchFamily="2" charset="2"/>
              </a:rPr>
              <a:t>File</a:t>
            </a:r>
            <a:r>
              <a:rPr lang="en-US" dirty="0" smtClean="0">
                <a:sym typeface="Wingdings" panose="05000000000000000000" pitchFamily="2" charset="2"/>
              </a:rPr>
              <a:t> Geodatabase</a:t>
            </a:r>
          </a:p>
          <a:p>
            <a:pPr marL="0" indent="0">
              <a:buNone/>
            </a:pPr>
            <a:endParaRPr lang="en-US" dirty="0"/>
          </a:p>
        </p:txBody>
      </p:sp>
      <p:pic>
        <p:nvPicPr>
          <p:cNvPr id="6" name="Content Placeholder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752600" y="2286000"/>
            <a:ext cx="5670071" cy="4419600"/>
          </a:xfrm>
        </p:spPr>
      </p:pic>
      <p:sp>
        <p:nvSpPr>
          <p:cNvPr id="2" name="Title 1"/>
          <p:cNvSpPr>
            <a:spLocks noGrp="1"/>
          </p:cNvSpPr>
          <p:nvPr>
            <p:ph type="title"/>
          </p:nvPr>
        </p:nvSpPr>
        <p:spPr/>
        <p:txBody>
          <a:bodyPr/>
          <a:lstStyle/>
          <a:p>
            <a:r>
              <a:rPr lang="en-US" dirty="0" err="1" smtClean="0"/>
              <a:t>Ceating</a:t>
            </a:r>
            <a:r>
              <a:rPr lang="en-US" dirty="0" smtClean="0"/>
              <a:t> a geodatabase</a:t>
            </a:r>
            <a:endParaRPr lang="en-US" dirty="0"/>
          </a:p>
        </p:txBody>
      </p:sp>
    </p:spTree>
    <p:extLst>
      <p:ext uri="{BB962C8B-B14F-4D97-AF65-F5344CB8AC3E}">
        <p14:creationId xmlns:p14="http://schemas.microsoft.com/office/powerpoint/2010/main" val="233483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8001000" cy="838200"/>
          </a:xfrm>
        </p:spPr>
        <p:txBody>
          <a:bodyPr/>
          <a:lstStyle/>
          <a:p>
            <a:r>
              <a:rPr lang="en-US" dirty="0" smtClean="0"/>
              <a:t>Navigate inside the geodatabase by double-clicking it</a:t>
            </a:r>
          </a:p>
          <a:p>
            <a:r>
              <a:rPr lang="en-US" dirty="0" smtClean="0"/>
              <a:t>Right-click in the contents area and select </a:t>
            </a:r>
            <a:r>
              <a:rPr lang="en-US" dirty="0" err="1" smtClean="0"/>
              <a:t>New</a:t>
            </a:r>
            <a:r>
              <a:rPr lang="en-US" dirty="0" err="1" smtClean="0">
                <a:sym typeface="Wingdings" panose="05000000000000000000" pitchFamily="2" charset="2"/>
              </a:rPr>
              <a:t>Feature</a:t>
            </a:r>
            <a:r>
              <a:rPr lang="en-US" dirty="0" smtClean="0">
                <a:sym typeface="Wingdings" panose="05000000000000000000" pitchFamily="2" charset="2"/>
              </a:rPr>
              <a:t> Dataset</a:t>
            </a:r>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295400" y="2438400"/>
            <a:ext cx="6629400" cy="4302708"/>
          </a:xfrm>
        </p:spPr>
      </p:pic>
      <p:sp>
        <p:nvSpPr>
          <p:cNvPr id="4" name="Title 3"/>
          <p:cNvSpPr>
            <a:spLocks noGrp="1"/>
          </p:cNvSpPr>
          <p:nvPr>
            <p:ph type="title"/>
          </p:nvPr>
        </p:nvSpPr>
        <p:spPr/>
        <p:txBody>
          <a:bodyPr/>
          <a:lstStyle/>
          <a:p>
            <a:r>
              <a:rPr lang="en-US" dirty="0" smtClean="0"/>
              <a:t>Creating a feature dataset</a:t>
            </a:r>
            <a:endParaRPr lang="en-US" dirty="0"/>
          </a:p>
        </p:txBody>
      </p:sp>
    </p:spTree>
    <p:extLst>
      <p:ext uri="{BB962C8B-B14F-4D97-AF65-F5344CB8AC3E}">
        <p14:creationId xmlns:p14="http://schemas.microsoft.com/office/powerpoint/2010/main" val="1055543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Enter the feature dataset’s name and click Next</a:t>
            </a:r>
          </a:p>
          <a:p>
            <a:r>
              <a:rPr lang="en-US" dirty="0"/>
              <a:t>Navigate to Projected Coordinate Systems\State Plane\NAD 1983 (2011) (US Feet</a:t>
            </a:r>
            <a:r>
              <a:rPr lang="en-US" dirty="0" smtClean="0"/>
              <a:t>), </a:t>
            </a:r>
            <a:r>
              <a:rPr lang="en-US" dirty="0"/>
              <a:t>Scroll Down to </a:t>
            </a:r>
            <a:r>
              <a:rPr lang="en-US" dirty="0" smtClean="0"/>
              <a:t>and select NAD </a:t>
            </a:r>
            <a:r>
              <a:rPr lang="en-US" dirty="0"/>
              <a:t>1983 (2011) </a:t>
            </a:r>
            <a:r>
              <a:rPr lang="en-US" dirty="0" err="1"/>
              <a:t>StatePlane</a:t>
            </a:r>
            <a:r>
              <a:rPr lang="en-US" dirty="0"/>
              <a:t> South Dakota N FIPS 4001 (US Feet) </a:t>
            </a:r>
            <a:r>
              <a:rPr lang="en-US" dirty="0" smtClean="0"/>
              <a:t>and click Next</a:t>
            </a:r>
          </a:p>
          <a:p>
            <a:r>
              <a:rPr lang="en-US" dirty="0" smtClean="0"/>
              <a:t>If necessary select a vertical coordinate system, otherwise click Next</a:t>
            </a:r>
          </a:p>
          <a:p>
            <a:r>
              <a:rPr lang="en-US" dirty="0" smtClean="0"/>
              <a:t>Use the default tolerances until you are more comfortable with how these work and click Finish</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419600" y="1447800"/>
            <a:ext cx="2101241" cy="2514600"/>
          </a:xfrm>
        </p:spPr>
      </p:pic>
      <p:sp>
        <p:nvSpPr>
          <p:cNvPr id="4" name="Title 3"/>
          <p:cNvSpPr>
            <a:spLocks noGrp="1"/>
          </p:cNvSpPr>
          <p:nvPr>
            <p:ph type="title"/>
          </p:nvPr>
        </p:nvSpPr>
        <p:spPr/>
        <p:txBody>
          <a:bodyPr/>
          <a:lstStyle/>
          <a:p>
            <a:r>
              <a:rPr lang="en-US" dirty="0" smtClean="0"/>
              <a:t>Creating a feature dataset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447799"/>
            <a:ext cx="2085488" cy="25146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9" y="4038600"/>
            <a:ext cx="2152357" cy="2590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589" y="4053015"/>
            <a:ext cx="2120499" cy="2556815"/>
          </a:xfrm>
          <a:prstGeom prst="rect">
            <a:avLst/>
          </a:prstGeom>
        </p:spPr>
      </p:pic>
    </p:spTree>
    <p:extLst>
      <p:ext uri="{BB962C8B-B14F-4D97-AF65-F5344CB8AC3E}">
        <p14:creationId xmlns:p14="http://schemas.microsoft.com/office/powerpoint/2010/main" val="1926915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covered in this presentation</a:t>
            </a:r>
            <a:endParaRPr lang="en-US" dirty="0"/>
          </a:p>
        </p:txBody>
      </p:sp>
      <p:sp>
        <p:nvSpPr>
          <p:cNvPr id="3" name="Content Placeholder 2"/>
          <p:cNvSpPr>
            <a:spLocks noGrp="1"/>
          </p:cNvSpPr>
          <p:nvPr>
            <p:ph sz="quarter" idx="13"/>
          </p:nvPr>
        </p:nvSpPr>
        <p:spPr>
          <a:xfrm>
            <a:off x="609600" y="1600200"/>
            <a:ext cx="7924800" cy="4343400"/>
          </a:xfrm>
        </p:spPr>
        <p:txBody>
          <a:bodyPr/>
          <a:lstStyle/>
          <a:p>
            <a:r>
              <a:rPr lang="en-US" dirty="0" smtClean="0"/>
              <a:t>Using </a:t>
            </a:r>
            <a:r>
              <a:rPr lang="en-US" dirty="0" err="1" smtClean="0"/>
              <a:t>ArcCatalog</a:t>
            </a:r>
            <a:endParaRPr lang="en-US" dirty="0" smtClean="0"/>
          </a:p>
          <a:p>
            <a:r>
              <a:rPr lang="en-US" dirty="0" smtClean="0"/>
              <a:t>How to Create </a:t>
            </a:r>
            <a:r>
              <a:rPr lang="en-US" dirty="0" err="1" smtClean="0"/>
              <a:t>Shapefiles</a:t>
            </a:r>
            <a:endParaRPr lang="en-US" dirty="0" smtClean="0"/>
          </a:p>
          <a:p>
            <a:r>
              <a:rPr lang="en-US" dirty="0" smtClean="0"/>
              <a:t>How to Create Geodatabases</a:t>
            </a:r>
          </a:p>
          <a:p>
            <a:r>
              <a:rPr lang="en-US" dirty="0" smtClean="0"/>
              <a:t>How to Create Feature Datasets</a:t>
            </a:r>
          </a:p>
          <a:p>
            <a:r>
              <a:rPr lang="en-US" dirty="0" smtClean="0"/>
              <a:t>How to Create Feature Classes</a:t>
            </a:r>
          </a:p>
          <a:p>
            <a:r>
              <a:rPr lang="en-US" dirty="0" smtClean="0"/>
              <a:t>Explaining the difference between a </a:t>
            </a:r>
            <a:r>
              <a:rPr lang="en-US" dirty="0" err="1" smtClean="0"/>
              <a:t>Shapefile</a:t>
            </a:r>
            <a:r>
              <a:rPr lang="en-US" dirty="0" smtClean="0"/>
              <a:t> and a Geodatabase Feature Class</a:t>
            </a:r>
          </a:p>
          <a:p>
            <a:r>
              <a:rPr lang="en-US" dirty="0" smtClean="0"/>
              <a:t>Explaining the difference between a File Geodatabase and a Personal Geodatabase</a:t>
            </a:r>
          </a:p>
          <a:p>
            <a:r>
              <a:rPr lang="en-US" dirty="0" smtClean="0"/>
              <a:t>How to Create Domains (</a:t>
            </a:r>
            <a:r>
              <a:rPr lang="en-US" dirty="0" err="1" smtClean="0"/>
              <a:t>Picklists</a:t>
            </a:r>
            <a:r>
              <a:rPr lang="en-US" dirty="0" smtClean="0"/>
              <a:t>) for your Data</a:t>
            </a:r>
          </a:p>
          <a:p>
            <a:r>
              <a:rPr lang="en-US" dirty="0" smtClean="0"/>
              <a:t>Basic Editing</a:t>
            </a:r>
          </a:p>
          <a:p>
            <a:r>
              <a:rPr lang="en-US" dirty="0" smtClean="0"/>
              <a:t>A Picture of NECOG’s Jeep with 3 Wheels Off the Ground</a:t>
            </a:r>
          </a:p>
          <a:p>
            <a:r>
              <a:rPr lang="en-US" dirty="0" smtClean="0"/>
              <a:t>Other Cool Stuff You Won’t Get Anywhere Else</a:t>
            </a:r>
          </a:p>
          <a:p>
            <a:endParaRPr lang="en-US" dirty="0"/>
          </a:p>
        </p:txBody>
      </p:sp>
    </p:spTree>
    <p:extLst>
      <p:ext uri="{BB962C8B-B14F-4D97-AF65-F5344CB8AC3E}">
        <p14:creationId xmlns:p14="http://schemas.microsoft.com/office/powerpoint/2010/main" val="94770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CREATING A FEATURE DATASET</a:t>
            </a:r>
            <a:endParaRPr lang="en-US" dirty="0"/>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38200" y="1524000"/>
            <a:ext cx="7444679" cy="4800600"/>
          </a:xfrm>
        </p:spPr>
      </p:pic>
    </p:spTree>
    <p:extLst>
      <p:ext uri="{BB962C8B-B14F-4D97-AF65-F5344CB8AC3E}">
        <p14:creationId xmlns:p14="http://schemas.microsoft.com/office/powerpoint/2010/main" val="539845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1600200"/>
            <a:ext cx="7924800" cy="1295400"/>
          </a:xfrm>
        </p:spPr>
        <p:txBody>
          <a:bodyPr>
            <a:normAutofit/>
          </a:bodyPr>
          <a:lstStyle/>
          <a:p>
            <a:r>
              <a:rPr lang="en-US" dirty="0"/>
              <a:t>Navigate inside the geodatabase </a:t>
            </a:r>
            <a:r>
              <a:rPr lang="en-US" dirty="0" smtClean="0"/>
              <a:t>feature dataset by </a:t>
            </a:r>
            <a:r>
              <a:rPr lang="en-US" dirty="0"/>
              <a:t>double-clicking it</a:t>
            </a:r>
          </a:p>
          <a:p>
            <a:r>
              <a:rPr lang="en-US" dirty="0"/>
              <a:t>Right-click in the contents area and select </a:t>
            </a:r>
            <a:r>
              <a:rPr lang="en-US" dirty="0" err="1"/>
              <a:t>New</a:t>
            </a:r>
            <a:r>
              <a:rPr lang="en-US" dirty="0" err="1">
                <a:sym typeface="Wingdings" panose="05000000000000000000" pitchFamily="2" charset="2"/>
              </a:rPr>
              <a:t>Feature</a:t>
            </a:r>
            <a:r>
              <a:rPr lang="en-US" dirty="0">
                <a:sym typeface="Wingdings" panose="05000000000000000000" pitchFamily="2" charset="2"/>
              </a:rPr>
              <a:t> </a:t>
            </a:r>
            <a:r>
              <a:rPr lang="en-US" dirty="0" smtClean="0">
                <a:sym typeface="Wingdings" panose="05000000000000000000" pitchFamily="2" charset="2"/>
              </a:rPr>
              <a:t>Class</a:t>
            </a:r>
            <a:endParaRPr lang="en-US" dirty="0"/>
          </a:p>
          <a:p>
            <a:endParaRPr lang="en-US" dirty="0"/>
          </a:p>
        </p:txBody>
      </p:sp>
      <p:pic>
        <p:nvPicPr>
          <p:cNvPr id="6" name="Content Placeholder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295400" y="2438400"/>
            <a:ext cx="6553200" cy="4233190"/>
          </a:xfrm>
        </p:spPr>
      </p:pic>
      <p:sp>
        <p:nvSpPr>
          <p:cNvPr id="2" name="Title 1"/>
          <p:cNvSpPr>
            <a:spLocks noGrp="1"/>
          </p:cNvSpPr>
          <p:nvPr>
            <p:ph type="title"/>
          </p:nvPr>
        </p:nvSpPr>
        <p:spPr/>
        <p:txBody>
          <a:bodyPr/>
          <a:lstStyle/>
          <a:p>
            <a:r>
              <a:rPr lang="en-US" dirty="0" smtClean="0"/>
              <a:t>Creating a feature class</a:t>
            </a:r>
            <a:endParaRPr lang="en-US" dirty="0"/>
          </a:p>
        </p:txBody>
      </p:sp>
    </p:spTree>
    <p:extLst>
      <p:ext uri="{BB962C8B-B14F-4D97-AF65-F5344CB8AC3E}">
        <p14:creationId xmlns:p14="http://schemas.microsoft.com/office/powerpoint/2010/main" val="1708375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Enter the name of the feature class</a:t>
            </a:r>
          </a:p>
          <a:p>
            <a:r>
              <a:rPr lang="en-US" dirty="0" smtClean="0"/>
              <a:t>Use the drop-down menu to specify the type of feature class</a:t>
            </a:r>
          </a:p>
          <a:p>
            <a:r>
              <a:rPr lang="en-US" dirty="0" smtClean="0"/>
              <a:t>Click Next</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83485" y="1600200"/>
            <a:ext cx="3568029" cy="4114800"/>
          </a:xfrm>
        </p:spPr>
      </p:pic>
      <p:sp>
        <p:nvSpPr>
          <p:cNvPr id="4" name="Title 3"/>
          <p:cNvSpPr>
            <a:spLocks noGrp="1"/>
          </p:cNvSpPr>
          <p:nvPr>
            <p:ph type="title"/>
          </p:nvPr>
        </p:nvSpPr>
        <p:spPr/>
        <p:txBody>
          <a:bodyPr/>
          <a:lstStyle/>
          <a:p>
            <a:r>
              <a:rPr lang="en-US" dirty="0" smtClean="0"/>
              <a:t>Creating a feature class</a:t>
            </a:r>
            <a:endParaRPr lang="en-US" dirty="0"/>
          </a:p>
        </p:txBody>
      </p:sp>
    </p:spTree>
    <p:extLst>
      <p:ext uri="{BB962C8B-B14F-4D97-AF65-F5344CB8AC3E}">
        <p14:creationId xmlns:p14="http://schemas.microsoft.com/office/powerpoint/2010/main" val="2498957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Click the Default radio button and click Next</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83485" y="1600200"/>
            <a:ext cx="3568029" cy="4114800"/>
          </a:xfrm>
        </p:spPr>
      </p:pic>
      <p:sp>
        <p:nvSpPr>
          <p:cNvPr id="4" name="Title 3"/>
          <p:cNvSpPr>
            <a:spLocks noGrp="1"/>
          </p:cNvSpPr>
          <p:nvPr>
            <p:ph type="title"/>
          </p:nvPr>
        </p:nvSpPr>
        <p:spPr/>
        <p:txBody>
          <a:bodyPr/>
          <a:lstStyle/>
          <a:p>
            <a:r>
              <a:rPr lang="en-US" dirty="0" smtClean="0"/>
              <a:t>Creating a feature class</a:t>
            </a:r>
            <a:endParaRPr lang="en-US" dirty="0"/>
          </a:p>
        </p:txBody>
      </p:sp>
    </p:spTree>
    <p:extLst>
      <p:ext uri="{BB962C8B-B14F-4D97-AF65-F5344CB8AC3E}">
        <p14:creationId xmlns:p14="http://schemas.microsoft.com/office/powerpoint/2010/main" val="2708529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Add the necessary data fields, specifying the data type</a:t>
            </a:r>
          </a:p>
          <a:p>
            <a:r>
              <a:rPr lang="en-US" dirty="0" smtClean="0"/>
              <a:t>Click Finish</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80441" y="1600200"/>
            <a:ext cx="3574118" cy="4114800"/>
          </a:xfrm>
        </p:spPr>
      </p:pic>
      <p:sp>
        <p:nvSpPr>
          <p:cNvPr id="4" name="Title 3"/>
          <p:cNvSpPr>
            <a:spLocks noGrp="1"/>
          </p:cNvSpPr>
          <p:nvPr>
            <p:ph type="title"/>
          </p:nvPr>
        </p:nvSpPr>
        <p:spPr/>
        <p:txBody>
          <a:bodyPr/>
          <a:lstStyle/>
          <a:p>
            <a:r>
              <a:rPr lang="en-US" dirty="0" smtClean="0"/>
              <a:t>Creating a feature class</a:t>
            </a:r>
            <a:endParaRPr lang="en-US" dirty="0"/>
          </a:p>
        </p:txBody>
      </p:sp>
    </p:spTree>
    <p:extLst>
      <p:ext uri="{BB962C8B-B14F-4D97-AF65-F5344CB8AC3E}">
        <p14:creationId xmlns:p14="http://schemas.microsoft.com/office/powerpoint/2010/main" val="1650025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a feature class</a:t>
            </a:r>
            <a:endParaRPr lang="en-US"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5800" y="1524000"/>
            <a:ext cx="7879930" cy="5105400"/>
          </a:xfrm>
        </p:spPr>
      </p:pic>
    </p:spTree>
    <p:extLst>
      <p:ext uri="{BB962C8B-B14F-4D97-AF65-F5344CB8AC3E}">
        <p14:creationId xmlns:p14="http://schemas.microsoft.com/office/powerpoint/2010/main" val="3917597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dirty="0" smtClean="0"/>
              <a:t>Feature classes have the option of creating domains</a:t>
            </a:r>
          </a:p>
          <a:p>
            <a:r>
              <a:rPr lang="en-US" dirty="0" smtClean="0"/>
              <a:t>Domains allow the feature class creator to limit the input of data to a set of choices in a pick list</a:t>
            </a:r>
          </a:p>
          <a:p>
            <a:r>
              <a:rPr lang="en-US" dirty="0" smtClean="0"/>
              <a:t>Avoids corruption of data from input error</a:t>
            </a:r>
          </a:p>
          <a:p>
            <a:r>
              <a:rPr lang="en-US" dirty="0" smtClean="0"/>
              <a:t>Makes data population more efficient</a:t>
            </a:r>
          </a:p>
          <a:p>
            <a:r>
              <a:rPr lang="en-US" dirty="0" smtClean="0"/>
              <a:t>Right-Click on the geodatabase and click Properties</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00600" y="2262373"/>
            <a:ext cx="3733800" cy="2790454"/>
          </a:xfrm>
        </p:spPr>
      </p:pic>
      <p:sp>
        <p:nvSpPr>
          <p:cNvPr id="2" name="Title 1"/>
          <p:cNvSpPr>
            <a:spLocks noGrp="1"/>
          </p:cNvSpPr>
          <p:nvPr>
            <p:ph type="title"/>
          </p:nvPr>
        </p:nvSpPr>
        <p:spPr/>
        <p:txBody>
          <a:bodyPr/>
          <a:lstStyle/>
          <a:p>
            <a:r>
              <a:rPr lang="en-US" dirty="0" smtClean="0"/>
              <a:t>Creating a domain for a feature class</a:t>
            </a:r>
            <a:endParaRPr lang="en-US" dirty="0"/>
          </a:p>
        </p:txBody>
      </p:sp>
    </p:spTree>
    <p:extLst>
      <p:ext uri="{BB962C8B-B14F-4D97-AF65-F5344CB8AC3E}">
        <p14:creationId xmlns:p14="http://schemas.microsoft.com/office/powerpoint/2010/main" val="260312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Click the Domain tab</a:t>
            </a:r>
          </a:p>
          <a:p>
            <a:r>
              <a:rPr lang="en-US" dirty="0" smtClean="0"/>
              <a:t>Enter the Domain Name and Description</a:t>
            </a:r>
          </a:p>
          <a:p>
            <a:r>
              <a:rPr lang="en-US" dirty="0" smtClean="0"/>
              <a:t>Specify the Field Type, Domain Type, and if necessary, choose which Split Policy to use</a:t>
            </a:r>
          </a:p>
          <a:p>
            <a:r>
              <a:rPr lang="en-US" dirty="0" smtClean="0"/>
              <a:t>Enter in the Coded Values.  The Code is the actual value entered into the database; the Description will be the value shown.  In most cases both the Code and the Description are the same.</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926903" y="1600200"/>
            <a:ext cx="3481193" cy="4114800"/>
          </a:xfrm>
        </p:spPr>
      </p:pic>
      <p:sp>
        <p:nvSpPr>
          <p:cNvPr id="4" name="Title 3"/>
          <p:cNvSpPr>
            <a:spLocks noGrp="1"/>
          </p:cNvSpPr>
          <p:nvPr>
            <p:ph type="title"/>
          </p:nvPr>
        </p:nvSpPr>
        <p:spPr/>
        <p:txBody>
          <a:bodyPr/>
          <a:lstStyle/>
          <a:p>
            <a:r>
              <a:rPr lang="en-US" dirty="0" smtClean="0"/>
              <a:t>CREATING A DOMAIN</a:t>
            </a:r>
            <a:endParaRPr lang="en-US" dirty="0"/>
          </a:p>
        </p:txBody>
      </p:sp>
    </p:spTree>
    <p:extLst>
      <p:ext uri="{BB962C8B-B14F-4D97-AF65-F5344CB8AC3E}">
        <p14:creationId xmlns:p14="http://schemas.microsoft.com/office/powerpoint/2010/main" val="2369316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In the geodatabase, right-click on the feature class and click properties to bring up the Feature Class Properties box</a:t>
            </a:r>
          </a:p>
          <a:p>
            <a:r>
              <a:rPr lang="en-US" dirty="0" smtClean="0"/>
              <a:t>Click on the appropriate Field Name to bring up the Field Properties</a:t>
            </a:r>
          </a:p>
          <a:p>
            <a:r>
              <a:rPr lang="en-US" dirty="0" smtClean="0"/>
              <a:t>Click the drop-down menu next to the Domain field and select the corresponding domain</a:t>
            </a:r>
          </a:p>
          <a:p>
            <a:r>
              <a:rPr lang="en-US" dirty="0" smtClean="0"/>
              <a:t>Click OK</a:t>
            </a:r>
            <a:endParaRPr lang="en-US" dirty="0"/>
          </a:p>
        </p:txBody>
      </p:sp>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983272" y="1600200"/>
            <a:ext cx="3368455" cy="4114800"/>
          </a:xfrm>
        </p:spPr>
      </p:pic>
      <p:sp>
        <p:nvSpPr>
          <p:cNvPr id="4" name="Title 3"/>
          <p:cNvSpPr>
            <a:spLocks noGrp="1"/>
          </p:cNvSpPr>
          <p:nvPr>
            <p:ph type="title"/>
          </p:nvPr>
        </p:nvSpPr>
        <p:spPr/>
        <p:txBody>
          <a:bodyPr/>
          <a:lstStyle/>
          <a:p>
            <a:r>
              <a:rPr lang="en-US" dirty="0" smtClean="0"/>
              <a:t>Creating a domain</a:t>
            </a:r>
            <a:endParaRPr lang="en-US" dirty="0"/>
          </a:p>
        </p:txBody>
      </p:sp>
    </p:spTree>
    <p:extLst>
      <p:ext uri="{BB962C8B-B14F-4D97-AF65-F5344CB8AC3E}">
        <p14:creationId xmlns:p14="http://schemas.microsoft.com/office/powerpoint/2010/main" val="2322256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5791200" cy="838200"/>
          </a:xfrm>
        </p:spPr>
        <p:txBody>
          <a:bodyPr/>
          <a:lstStyle/>
          <a:p>
            <a:r>
              <a:rPr lang="en-US" dirty="0" smtClean="0"/>
              <a:t>Right-Click on the feature class you want to edit, mouse down to Edit </a:t>
            </a:r>
            <a:r>
              <a:rPr lang="en-US" dirty="0" err="1" smtClean="0"/>
              <a:t>Features</a:t>
            </a:r>
            <a:r>
              <a:rPr lang="en-US" dirty="0" err="1" smtClean="0">
                <a:sym typeface="Wingdings" panose="05000000000000000000" pitchFamily="2" charset="2"/>
              </a:rPr>
              <a:t>Start</a:t>
            </a:r>
            <a:r>
              <a:rPr lang="en-US" dirty="0" smtClean="0">
                <a:sym typeface="Wingdings" panose="05000000000000000000" pitchFamily="2" charset="2"/>
              </a:rPr>
              <a:t> Editing</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981200" y="2286000"/>
            <a:ext cx="5334000" cy="4493140"/>
          </a:xfrm>
        </p:spPr>
      </p:pic>
      <p:sp>
        <p:nvSpPr>
          <p:cNvPr id="4" name="Title 3"/>
          <p:cNvSpPr>
            <a:spLocks noGrp="1"/>
          </p:cNvSpPr>
          <p:nvPr>
            <p:ph type="title"/>
          </p:nvPr>
        </p:nvSpPr>
        <p:spPr/>
        <p:txBody>
          <a:bodyPr/>
          <a:lstStyle/>
          <a:p>
            <a:r>
              <a:rPr lang="en-US" dirty="0" smtClean="0"/>
              <a:t>Basic editing in </a:t>
            </a:r>
            <a:r>
              <a:rPr lang="en-US" dirty="0" err="1" smtClean="0"/>
              <a:t>arcgis</a:t>
            </a:r>
            <a:endParaRPr lang="en-US" dirty="0"/>
          </a:p>
        </p:txBody>
      </p:sp>
    </p:spTree>
    <p:extLst>
      <p:ext uri="{BB962C8B-B14F-4D97-AF65-F5344CB8AC3E}">
        <p14:creationId xmlns:p14="http://schemas.microsoft.com/office/powerpoint/2010/main" val="368366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Arccatalog</a:t>
            </a:r>
            <a:r>
              <a:rPr lang="en-US" dirty="0" smtClean="0"/>
              <a:t>: What is it?</a:t>
            </a:r>
            <a:endParaRPr lang="en-US" dirty="0"/>
          </a:p>
        </p:txBody>
      </p:sp>
      <p:sp>
        <p:nvSpPr>
          <p:cNvPr id="3" name="Content Placeholder 2"/>
          <p:cNvSpPr>
            <a:spLocks noGrp="1"/>
          </p:cNvSpPr>
          <p:nvPr>
            <p:ph sz="quarter" idx="13"/>
          </p:nvPr>
        </p:nvSpPr>
        <p:spPr/>
        <p:txBody>
          <a:bodyPr/>
          <a:lstStyle/>
          <a:p>
            <a:pPr marL="0" indent="0">
              <a:buNone/>
            </a:pPr>
            <a:r>
              <a:rPr lang="en-US" dirty="0" smtClean="0"/>
              <a:t>A program that provides </a:t>
            </a:r>
            <a:r>
              <a:rPr lang="en-US" dirty="0"/>
              <a:t>a catalog window that is used to organize and manage various types of geographic information for ArcGIS Desktop. The kinds of information that can be organized and managed in </a:t>
            </a:r>
            <a:r>
              <a:rPr lang="en-US" dirty="0" err="1"/>
              <a:t>ArcCatalog</a:t>
            </a:r>
            <a:r>
              <a:rPr lang="en-US" dirty="0"/>
              <a:t> includes: </a:t>
            </a:r>
          </a:p>
          <a:p>
            <a:r>
              <a:rPr lang="en-US" dirty="0"/>
              <a:t>Geodatabases</a:t>
            </a:r>
          </a:p>
          <a:p>
            <a:r>
              <a:rPr lang="en-US" dirty="0"/>
              <a:t>Raster files</a:t>
            </a:r>
          </a:p>
          <a:p>
            <a:r>
              <a:rPr lang="en-US" dirty="0"/>
              <a:t>Map documents, globe documents, 3D scene documents, and layer files</a:t>
            </a:r>
          </a:p>
          <a:p>
            <a:r>
              <a:rPr lang="en-US" dirty="0" err="1"/>
              <a:t>Geoprocessing</a:t>
            </a:r>
            <a:r>
              <a:rPr lang="en-US" dirty="0"/>
              <a:t> toolboxes, models, and Python scripts</a:t>
            </a:r>
          </a:p>
          <a:p>
            <a:r>
              <a:rPr lang="en-US" dirty="0"/>
              <a:t>GIS services published using ArcGIS Server</a:t>
            </a:r>
          </a:p>
          <a:p>
            <a:r>
              <a:rPr lang="en-US" dirty="0"/>
              <a:t>Standards-based metadata for these GIS information items</a:t>
            </a:r>
          </a:p>
          <a:p>
            <a:r>
              <a:rPr lang="en-US" dirty="0"/>
              <a:t>And much more</a:t>
            </a:r>
          </a:p>
          <a:p>
            <a:endParaRPr lang="en-US" dirty="0"/>
          </a:p>
        </p:txBody>
      </p:sp>
    </p:spTree>
    <p:extLst>
      <p:ext uri="{BB962C8B-B14F-4D97-AF65-F5344CB8AC3E}">
        <p14:creationId xmlns:p14="http://schemas.microsoft.com/office/powerpoint/2010/main" val="1594684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7924800" cy="457200"/>
          </a:xfrm>
        </p:spPr>
        <p:txBody>
          <a:bodyPr/>
          <a:lstStyle/>
          <a:p>
            <a:r>
              <a:rPr lang="en-US" dirty="0" smtClean="0"/>
              <a:t>Click the Editor Toolbar button on your main menu to open the Editor Toolbar</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066800" y="2514600"/>
            <a:ext cx="6987973" cy="2209800"/>
          </a:xfrm>
        </p:spPr>
      </p:pic>
      <p:sp>
        <p:nvSpPr>
          <p:cNvPr id="4" name="Title 3"/>
          <p:cNvSpPr>
            <a:spLocks noGrp="1"/>
          </p:cNvSpPr>
          <p:nvPr>
            <p:ph type="title"/>
          </p:nvPr>
        </p:nvSpPr>
        <p:spPr/>
        <p:txBody>
          <a:bodyPr/>
          <a:lstStyle/>
          <a:p>
            <a:r>
              <a:rPr lang="en-US" dirty="0" smtClean="0"/>
              <a:t>Basic editing</a:t>
            </a:r>
            <a:endParaRPr lang="en-US" dirty="0"/>
          </a:p>
        </p:txBody>
      </p:sp>
    </p:spTree>
    <p:extLst>
      <p:ext uri="{BB962C8B-B14F-4D97-AF65-F5344CB8AC3E}">
        <p14:creationId xmlns:p14="http://schemas.microsoft.com/office/powerpoint/2010/main" val="2461271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7924800" cy="1219200"/>
          </a:xfrm>
        </p:spPr>
        <p:txBody>
          <a:bodyPr>
            <a:normAutofit lnSpcReduction="10000"/>
          </a:bodyPr>
          <a:lstStyle/>
          <a:p>
            <a:r>
              <a:rPr lang="en-US" dirty="0" smtClean="0"/>
              <a:t>Click the Create Features button on the Editor toolbar to open the Create Features box located on the right side of the screen</a:t>
            </a:r>
          </a:p>
          <a:p>
            <a:r>
              <a:rPr lang="en-US" dirty="0" smtClean="0"/>
              <a:t>In the Create Features box, click the </a:t>
            </a:r>
            <a:r>
              <a:rPr lang="en-US" dirty="0" err="1" smtClean="0"/>
              <a:t>BuildingsGeoDatabase</a:t>
            </a:r>
            <a:r>
              <a:rPr lang="en-US" dirty="0" smtClean="0"/>
              <a:t> feature class to add a new point feature</a:t>
            </a:r>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295400" y="2819400"/>
            <a:ext cx="6781800" cy="3850772"/>
          </a:xfrm>
        </p:spPr>
      </p:pic>
      <p:sp>
        <p:nvSpPr>
          <p:cNvPr id="4" name="Title 3"/>
          <p:cNvSpPr>
            <a:spLocks noGrp="1"/>
          </p:cNvSpPr>
          <p:nvPr>
            <p:ph type="title"/>
          </p:nvPr>
        </p:nvSpPr>
        <p:spPr/>
        <p:txBody>
          <a:bodyPr/>
          <a:lstStyle/>
          <a:p>
            <a:r>
              <a:rPr lang="en-US" dirty="0" smtClean="0"/>
              <a:t>Basic editing</a:t>
            </a:r>
            <a:endParaRPr lang="en-US" dirty="0"/>
          </a:p>
        </p:txBody>
      </p:sp>
    </p:spTree>
    <p:extLst>
      <p:ext uri="{BB962C8B-B14F-4D97-AF65-F5344CB8AC3E}">
        <p14:creationId xmlns:p14="http://schemas.microsoft.com/office/powerpoint/2010/main" val="267807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7924800" cy="1447800"/>
          </a:xfrm>
        </p:spPr>
        <p:txBody>
          <a:bodyPr/>
          <a:lstStyle/>
          <a:p>
            <a:r>
              <a:rPr lang="en-US" dirty="0" smtClean="0"/>
              <a:t>Click on the map viewer window to add a new building point</a:t>
            </a:r>
          </a:p>
          <a:p>
            <a:r>
              <a:rPr lang="en-US" dirty="0" smtClean="0"/>
              <a:t>Click on the Attributes button on the Editor toolbar to bring up the Attribute Editor box on the left side of the screen</a:t>
            </a:r>
          </a:p>
          <a:p>
            <a:r>
              <a:rPr lang="en-US" dirty="0" smtClean="0"/>
              <a:t>Enter in the attributes for the building point</a:t>
            </a:r>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219200" y="2971800"/>
            <a:ext cx="6705600" cy="3812086"/>
          </a:xfrm>
        </p:spPr>
      </p:pic>
      <p:sp>
        <p:nvSpPr>
          <p:cNvPr id="4" name="Title 3"/>
          <p:cNvSpPr>
            <a:spLocks noGrp="1"/>
          </p:cNvSpPr>
          <p:nvPr>
            <p:ph type="title"/>
          </p:nvPr>
        </p:nvSpPr>
        <p:spPr/>
        <p:txBody>
          <a:bodyPr/>
          <a:lstStyle/>
          <a:p>
            <a:r>
              <a:rPr lang="en-US" dirty="0" smtClean="0"/>
              <a:t>Basic editing</a:t>
            </a:r>
            <a:endParaRPr lang="en-US" dirty="0"/>
          </a:p>
        </p:txBody>
      </p:sp>
    </p:spTree>
    <p:extLst>
      <p:ext uri="{BB962C8B-B14F-4D97-AF65-F5344CB8AC3E}">
        <p14:creationId xmlns:p14="http://schemas.microsoft.com/office/powerpoint/2010/main" val="4114651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7924800" cy="762000"/>
          </a:xfrm>
        </p:spPr>
        <p:txBody>
          <a:bodyPr/>
          <a:lstStyle/>
          <a:p>
            <a:r>
              <a:rPr lang="en-US" dirty="0" smtClean="0"/>
              <a:t>BE SURE TO SAVE YOUR EDITS</a:t>
            </a:r>
          </a:p>
          <a:p>
            <a:r>
              <a:rPr lang="en-US" dirty="0" smtClean="0"/>
              <a:t>To save your edits, click the Editor button, then slick Save Edits</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438400" y="2438400"/>
            <a:ext cx="4495800" cy="4271458"/>
          </a:xfrm>
        </p:spPr>
      </p:pic>
      <p:sp>
        <p:nvSpPr>
          <p:cNvPr id="4" name="Title 3"/>
          <p:cNvSpPr>
            <a:spLocks noGrp="1"/>
          </p:cNvSpPr>
          <p:nvPr>
            <p:ph type="title"/>
          </p:nvPr>
        </p:nvSpPr>
        <p:spPr/>
        <p:txBody>
          <a:bodyPr/>
          <a:lstStyle/>
          <a:p>
            <a:r>
              <a:rPr lang="en-US" dirty="0" smtClean="0"/>
              <a:t>Basic editing</a:t>
            </a:r>
            <a:endParaRPr lang="en-US" dirty="0"/>
          </a:p>
        </p:txBody>
      </p:sp>
    </p:spTree>
    <p:extLst>
      <p:ext uri="{BB962C8B-B14F-4D97-AF65-F5344CB8AC3E}">
        <p14:creationId xmlns:p14="http://schemas.microsoft.com/office/powerpoint/2010/main" val="2643377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8534400" cy="1371600"/>
          </a:xfrm>
        </p:spPr>
        <p:txBody>
          <a:bodyPr/>
          <a:lstStyle/>
          <a:p>
            <a:pPr marL="0" indent="0">
              <a:buNone/>
            </a:pPr>
            <a:r>
              <a:rPr lang="en-US" dirty="0" smtClean="0"/>
              <a:t>Deleting a point:</a:t>
            </a:r>
          </a:p>
          <a:p>
            <a:r>
              <a:rPr lang="en-US" dirty="0" smtClean="0"/>
              <a:t>Select the feature using either the Edit tool or the Select Features tool</a:t>
            </a:r>
          </a:p>
          <a:p>
            <a:r>
              <a:rPr lang="en-US" dirty="0" smtClean="0"/>
              <a:t>Click the Delete Button</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828800" y="2779752"/>
            <a:ext cx="5867400" cy="4063832"/>
          </a:xfrm>
        </p:spPr>
      </p:pic>
      <p:sp>
        <p:nvSpPr>
          <p:cNvPr id="4" name="Title 3"/>
          <p:cNvSpPr>
            <a:spLocks noGrp="1"/>
          </p:cNvSpPr>
          <p:nvPr>
            <p:ph type="title"/>
          </p:nvPr>
        </p:nvSpPr>
        <p:spPr/>
        <p:txBody>
          <a:bodyPr/>
          <a:lstStyle/>
          <a:p>
            <a:r>
              <a:rPr lang="en-US" dirty="0" smtClean="0"/>
              <a:t>Basic editing</a:t>
            </a:r>
            <a:endParaRPr lang="en-US" dirty="0"/>
          </a:p>
        </p:txBody>
      </p:sp>
    </p:spTree>
    <p:extLst>
      <p:ext uri="{BB962C8B-B14F-4D97-AF65-F5344CB8AC3E}">
        <p14:creationId xmlns:p14="http://schemas.microsoft.com/office/powerpoint/2010/main" val="2944216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8153400" cy="1143000"/>
          </a:xfrm>
        </p:spPr>
        <p:txBody>
          <a:bodyPr/>
          <a:lstStyle/>
          <a:p>
            <a:r>
              <a:rPr lang="en-US" dirty="0" smtClean="0"/>
              <a:t>At the top of the Table of Contents, click the List by Selection button</a:t>
            </a:r>
          </a:p>
          <a:p>
            <a:r>
              <a:rPr lang="en-US" dirty="0" smtClean="0"/>
              <a:t>Scroll down to the layer to make selectable and click the Click to Toggle Selectable button</a:t>
            </a:r>
            <a:endParaRPr lang="en-US" dirty="0"/>
          </a:p>
        </p:txBody>
      </p:sp>
      <p:sp>
        <p:nvSpPr>
          <p:cNvPr id="4" name="Title 3"/>
          <p:cNvSpPr>
            <a:spLocks noGrp="1"/>
          </p:cNvSpPr>
          <p:nvPr>
            <p:ph type="title"/>
          </p:nvPr>
        </p:nvSpPr>
        <p:spPr/>
        <p:txBody>
          <a:bodyPr/>
          <a:lstStyle/>
          <a:p>
            <a:r>
              <a:rPr lang="en-US" dirty="0" smtClean="0"/>
              <a:t>Other </a:t>
            </a:r>
            <a:r>
              <a:rPr lang="en-US" dirty="0" err="1" smtClean="0"/>
              <a:t>gis</a:t>
            </a:r>
            <a:r>
              <a:rPr lang="en-US" dirty="0" smtClean="0"/>
              <a:t> related tips: </a:t>
            </a:r>
            <a:br>
              <a:rPr lang="en-US" dirty="0" smtClean="0"/>
            </a:br>
            <a:r>
              <a:rPr lang="en-US" dirty="0" smtClean="0"/>
              <a:t>Setting a layer to make it selectable</a:t>
            </a:r>
            <a:endParaRPr lang="en-US" dirty="0"/>
          </a:p>
        </p:txBody>
      </p:sp>
      <p:pic>
        <p:nvPicPr>
          <p:cNvPr id="7" name="Content Placeholder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52400" y="2590800"/>
            <a:ext cx="4123394" cy="35814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799" y="2743200"/>
            <a:ext cx="4428383" cy="3124200"/>
          </a:xfrm>
          <a:prstGeom prst="rect">
            <a:avLst/>
          </a:prstGeom>
        </p:spPr>
      </p:pic>
    </p:spTree>
    <p:extLst>
      <p:ext uri="{BB962C8B-B14F-4D97-AF65-F5344CB8AC3E}">
        <p14:creationId xmlns:p14="http://schemas.microsoft.com/office/powerpoint/2010/main" val="1567175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00200"/>
            <a:ext cx="7924800" cy="533400"/>
          </a:xfrm>
        </p:spPr>
        <p:txBody>
          <a:bodyPr/>
          <a:lstStyle/>
          <a:p>
            <a:r>
              <a:rPr lang="en-US" dirty="0" smtClean="0"/>
              <a:t>Under the Windows menu, click the Table of Contents Option</a:t>
            </a:r>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33400" y="1981200"/>
            <a:ext cx="8153400" cy="4638186"/>
          </a:xfrm>
        </p:spPr>
      </p:pic>
      <p:sp>
        <p:nvSpPr>
          <p:cNvPr id="4" name="Title 3"/>
          <p:cNvSpPr>
            <a:spLocks noGrp="1"/>
          </p:cNvSpPr>
          <p:nvPr>
            <p:ph type="title"/>
          </p:nvPr>
        </p:nvSpPr>
        <p:spPr/>
        <p:txBody>
          <a:bodyPr/>
          <a:lstStyle/>
          <a:p>
            <a:r>
              <a:rPr lang="en-US" dirty="0" smtClean="0"/>
              <a:t>Other </a:t>
            </a:r>
            <a:r>
              <a:rPr lang="en-US" dirty="0" err="1" smtClean="0"/>
              <a:t>gis</a:t>
            </a:r>
            <a:r>
              <a:rPr lang="en-US" dirty="0" smtClean="0"/>
              <a:t> related tips:</a:t>
            </a:r>
            <a:br>
              <a:rPr lang="en-US" dirty="0" smtClean="0"/>
            </a:br>
            <a:r>
              <a:rPr lang="en-US" dirty="0" smtClean="0"/>
              <a:t>“help I’ve lost my table of contents!!!”</a:t>
            </a:r>
            <a:endParaRPr lang="en-US" dirty="0"/>
          </a:p>
        </p:txBody>
      </p:sp>
    </p:spTree>
    <p:extLst>
      <p:ext uri="{BB962C8B-B14F-4D97-AF65-F5344CB8AC3E}">
        <p14:creationId xmlns:p14="http://schemas.microsoft.com/office/powerpoint/2010/main" val="1934645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Using your Identify button, click on the feature or area </a:t>
            </a:r>
          </a:p>
          <a:p>
            <a:r>
              <a:rPr lang="en-US" dirty="0" smtClean="0"/>
              <a:t>Once the Identify Results box opens, click on the arrow button to the right of the Location pane</a:t>
            </a:r>
          </a:p>
          <a:p>
            <a:r>
              <a:rPr lang="en-US" dirty="0" smtClean="0"/>
              <a:t>Choose the type of measurement desired</a:t>
            </a:r>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495800" y="1447800"/>
            <a:ext cx="4605294" cy="4343400"/>
          </a:xfrm>
        </p:spPr>
      </p:pic>
      <p:sp>
        <p:nvSpPr>
          <p:cNvPr id="4" name="Title 3"/>
          <p:cNvSpPr>
            <a:spLocks noGrp="1"/>
          </p:cNvSpPr>
          <p:nvPr>
            <p:ph type="title"/>
          </p:nvPr>
        </p:nvSpPr>
        <p:spPr/>
        <p:txBody>
          <a:bodyPr/>
          <a:lstStyle/>
          <a:p>
            <a:r>
              <a:rPr lang="en-US" dirty="0" smtClean="0"/>
              <a:t>Other </a:t>
            </a:r>
            <a:r>
              <a:rPr lang="en-US" dirty="0" err="1" smtClean="0"/>
              <a:t>gis</a:t>
            </a:r>
            <a:r>
              <a:rPr lang="en-US" dirty="0" smtClean="0"/>
              <a:t> related tips:</a:t>
            </a:r>
            <a:br>
              <a:rPr lang="en-US" dirty="0" smtClean="0"/>
            </a:br>
            <a:r>
              <a:rPr lang="en-US" dirty="0" smtClean="0"/>
              <a:t>“how can I get a </a:t>
            </a:r>
            <a:r>
              <a:rPr lang="en-US" dirty="0" err="1" smtClean="0"/>
              <a:t>lat</a:t>
            </a:r>
            <a:r>
              <a:rPr lang="en-US" dirty="0" smtClean="0"/>
              <a:t>/long position?”</a:t>
            </a:r>
            <a:endParaRPr lang="en-US" dirty="0"/>
          </a:p>
        </p:txBody>
      </p:sp>
    </p:spTree>
    <p:extLst>
      <p:ext uri="{BB962C8B-B14F-4D97-AF65-F5344CB8AC3E}">
        <p14:creationId xmlns:p14="http://schemas.microsoft.com/office/powerpoint/2010/main" val="2562808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Click on the Measure tool</a:t>
            </a:r>
          </a:p>
          <a:p>
            <a:r>
              <a:rPr lang="en-US" dirty="0" smtClean="0"/>
              <a:t>Click on the Measure an Area button on the Measure tool pop-up box</a:t>
            </a:r>
          </a:p>
          <a:p>
            <a:r>
              <a:rPr lang="en-US" dirty="0" smtClean="0"/>
              <a:t>To change the unit of measure, click Choose </a:t>
            </a:r>
            <a:r>
              <a:rPr lang="en-US" dirty="0" err="1" smtClean="0"/>
              <a:t>Units</a:t>
            </a:r>
            <a:r>
              <a:rPr lang="en-US" dirty="0" err="1" smtClean="0">
                <a:sym typeface="Wingdings" panose="05000000000000000000" pitchFamily="2" charset="2"/>
              </a:rPr>
              <a:t>Area</a:t>
            </a:r>
            <a:r>
              <a:rPr lang="en-US" dirty="0" smtClean="0">
                <a:sym typeface="Wingdings" panose="05000000000000000000" pitchFamily="2" charset="2"/>
              </a:rPr>
              <a:t> and then click on the preferred unit of measurement</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343400" y="1447800"/>
            <a:ext cx="4740078" cy="4038600"/>
          </a:xfrm>
        </p:spPr>
      </p:pic>
      <p:sp>
        <p:nvSpPr>
          <p:cNvPr id="4" name="Title 3"/>
          <p:cNvSpPr>
            <a:spLocks noGrp="1"/>
          </p:cNvSpPr>
          <p:nvPr>
            <p:ph type="title"/>
          </p:nvPr>
        </p:nvSpPr>
        <p:spPr/>
        <p:txBody>
          <a:bodyPr/>
          <a:lstStyle/>
          <a:p>
            <a:r>
              <a:rPr lang="en-US" dirty="0" smtClean="0"/>
              <a:t>Other </a:t>
            </a:r>
            <a:r>
              <a:rPr lang="en-US" dirty="0" err="1" smtClean="0"/>
              <a:t>gis</a:t>
            </a:r>
            <a:r>
              <a:rPr lang="en-US" dirty="0" smtClean="0"/>
              <a:t> related tips:</a:t>
            </a:r>
            <a:r>
              <a:rPr lang="en-US" dirty="0"/>
              <a:t/>
            </a:r>
            <a:br>
              <a:rPr lang="en-US" dirty="0"/>
            </a:br>
            <a:r>
              <a:rPr lang="en-US" dirty="0" smtClean="0"/>
              <a:t>measuring areas</a:t>
            </a:r>
            <a:endParaRPr lang="en-US" dirty="0"/>
          </a:p>
        </p:txBody>
      </p:sp>
    </p:spTree>
    <p:extLst>
      <p:ext uri="{BB962C8B-B14F-4D97-AF65-F5344CB8AC3E}">
        <p14:creationId xmlns:p14="http://schemas.microsoft.com/office/powerpoint/2010/main" val="2122667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Questions/comments?</a:t>
            </a:r>
            <a:endParaRPr lang="en-US" dirty="0"/>
          </a:p>
        </p:txBody>
      </p:sp>
    </p:spTree>
    <p:extLst>
      <p:ext uri="{BB962C8B-B14F-4D97-AF65-F5344CB8AC3E}">
        <p14:creationId xmlns:p14="http://schemas.microsoft.com/office/powerpoint/2010/main" val="3873869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Arccatalog</a:t>
            </a:r>
            <a:r>
              <a:rPr lang="en-US" dirty="0" smtClean="0"/>
              <a:t>: What is it really?</a:t>
            </a:r>
            <a:endParaRPr lang="en-US" dirty="0"/>
          </a:p>
        </p:txBody>
      </p:sp>
      <p:sp>
        <p:nvSpPr>
          <p:cNvPr id="3" name="Content Placeholder 2"/>
          <p:cNvSpPr>
            <a:spLocks noGrp="1"/>
          </p:cNvSpPr>
          <p:nvPr>
            <p:ph sz="quarter" idx="13"/>
          </p:nvPr>
        </p:nvSpPr>
        <p:spPr>
          <a:xfrm>
            <a:off x="609600" y="1600200"/>
            <a:ext cx="5181600" cy="533400"/>
          </a:xfrm>
        </p:spPr>
        <p:txBody>
          <a:bodyPr>
            <a:normAutofit/>
          </a:bodyPr>
          <a:lstStyle/>
          <a:p>
            <a:r>
              <a:rPr lang="en-US" sz="2600" dirty="0" smtClean="0"/>
              <a:t>It is Windows Explorer for your GIS</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438400"/>
            <a:ext cx="6428572" cy="3980953"/>
          </a:xfrm>
          <a:prstGeom prst="rect">
            <a:avLst/>
          </a:prstGeom>
        </p:spPr>
      </p:pic>
    </p:spTree>
    <p:extLst>
      <p:ext uri="{BB962C8B-B14F-4D97-AF65-F5344CB8AC3E}">
        <p14:creationId xmlns:p14="http://schemas.microsoft.com/office/powerpoint/2010/main" val="1239818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4" name="Content Placeholder 3"/>
          <p:cNvSpPr>
            <a:spLocks noGrp="1"/>
          </p:cNvSpPr>
          <p:nvPr>
            <p:ph sz="quarter" idx="13"/>
          </p:nvPr>
        </p:nvSpPr>
        <p:spPr>
          <a:xfrm>
            <a:off x="3657600" y="2133600"/>
            <a:ext cx="2971800" cy="4114800"/>
          </a:xfrm>
        </p:spPr>
        <p:txBody>
          <a:bodyPr>
            <a:normAutofit/>
          </a:bodyPr>
          <a:lstStyle/>
          <a:p>
            <a:pPr marL="0" indent="0">
              <a:buNone/>
            </a:pPr>
            <a:r>
              <a:rPr lang="en-US" sz="2600" dirty="0" smtClean="0"/>
              <a:t>Ryan Hartley</a:t>
            </a:r>
          </a:p>
          <a:p>
            <a:pPr marL="0" indent="0">
              <a:buNone/>
            </a:pPr>
            <a:r>
              <a:rPr lang="en-US" sz="2600" dirty="0" smtClean="0"/>
              <a:t>GIS Coordinator</a:t>
            </a:r>
          </a:p>
          <a:p>
            <a:pPr marL="0" indent="0">
              <a:buNone/>
            </a:pPr>
            <a:r>
              <a:rPr lang="en-US" sz="2600" dirty="0" smtClean="0"/>
              <a:t>First District</a:t>
            </a:r>
          </a:p>
          <a:p>
            <a:pPr marL="0" indent="0">
              <a:buNone/>
            </a:pPr>
            <a:r>
              <a:rPr lang="en-US" sz="2600" dirty="0" smtClean="0">
                <a:hlinkClick r:id="rId2"/>
              </a:rPr>
              <a:t>ryan@1stdistrict.org</a:t>
            </a:r>
            <a:endParaRPr lang="en-US" sz="2600" dirty="0" smtClean="0"/>
          </a:p>
          <a:p>
            <a:pPr marL="0" indent="0">
              <a:buNone/>
            </a:pPr>
            <a:r>
              <a:rPr lang="en-US" sz="2600" dirty="0" smtClean="0"/>
              <a:t>(605) 882-5115</a:t>
            </a:r>
          </a:p>
        </p:txBody>
      </p:sp>
    </p:spTree>
    <p:extLst>
      <p:ext uri="{BB962C8B-B14F-4D97-AF65-F5344CB8AC3E}">
        <p14:creationId xmlns:p14="http://schemas.microsoft.com/office/powerpoint/2010/main" val="14592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p:txBody>
          <a:bodyPr/>
          <a:lstStyle/>
          <a:p>
            <a:r>
              <a:rPr lang="en-US" dirty="0" smtClean="0"/>
              <a:t>Aerial Photography</a:t>
            </a:r>
          </a:p>
          <a:p>
            <a:r>
              <a:rPr lang="en-US" dirty="0" smtClean="0"/>
              <a:t>Satellite Images</a:t>
            </a:r>
            <a:endParaRPr lang="en-US" dirty="0"/>
          </a:p>
        </p:txBody>
      </p:sp>
      <p:sp>
        <p:nvSpPr>
          <p:cNvPr id="6" name="Content Placeholder 5"/>
          <p:cNvSpPr>
            <a:spLocks noGrp="1"/>
          </p:cNvSpPr>
          <p:nvPr>
            <p:ph sz="quarter" idx="13"/>
          </p:nvPr>
        </p:nvSpPr>
        <p:spPr/>
        <p:txBody>
          <a:bodyPr/>
          <a:lstStyle/>
          <a:p>
            <a:r>
              <a:rPr lang="en-US" dirty="0" smtClean="0"/>
              <a:t>Ownership Parcels (Polygon)</a:t>
            </a:r>
          </a:p>
          <a:p>
            <a:r>
              <a:rPr lang="en-US" dirty="0" smtClean="0"/>
              <a:t>Lakes (Polygon)</a:t>
            </a:r>
          </a:p>
          <a:p>
            <a:r>
              <a:rPr lang="en-US" dirty="0" smtClean="0"/>
              <a:t>Roads (Line)</a:t>
            </a:r>
          </a:p>
          <a:p>
            <a:r>
              <a:rPr lang="en-US" dirty="0" smtClean="0"/>
              <a:t>Utility lines (Line)</a:t>
            </a:r>
          </a:p>
          <a:p>
            <a:r>
              <a:rPr lang="en-US" dirty="0" smtClean="0"/>
              <a:t>Light Poles (Point)</a:t>
            </a:r>
          </a:p>
          <a:p>
            <a:r>
              <a:rPr lang="en-US" dirty="0" smtClean="0"/>
              <a:t>Fire Hydrants (Point)</a:t>
            </a:r>
            <a:endParaRPr lang="en-US" dirty="0"/>
          </a:p>
        </p:txBody>
      </p:sp>
      <p:sp>
        <p:nvSpPr>
          <p:cNvPr id="2" name="Title 1"/>
          <p:cNvSpPr>
            <a:spLocks noGrp="1"/>
          </p:cNvSpPr>
          <p:nvPr>
            <p:ph type="title"/>
          </p:nvPr>
        </p:nvSpPr>
        <p:spPr/>
        <p:txBody>
          <a:bodyPr/>
          <a:lstStyle/>
          <a:p>
            <a:r>
              <a:rPr lang="en-US" dirty="0" smtClean="0"/>
              <a:t>Lets talk about the different types of data for a minute!!!</a:t>
            </a:r>
            <a:endParaRPr lang="en-US" dirty="0"/>
          </a:p>
        </p:txBody>
      </p:sp>
      <p:sp>
        <p:nvSpPr>
          <p:cNvPr id="4" name="Text Placeholder 3"/>
          <p:cNvSpPr>
            <a:spLocks noGrp="1"/>
          </p:cNvSpPr>
          <p:nvPr>
            <p:ph type="body" idx="1"/>
          </p:nvPr>
        </p:nvSpPr>
        <p:spPr/>
        <p:txBody>
          <a:bodyPr/>
          <a:lstStyle/>
          <a:p>
            <a:r>
              <a:rPr lang="en-US" dirty="0" smtClean="0"/>
              <a:t>VECTOR: POINTS, LINES, POLYGONS</a:t>
            </a:r>
            <a:endParaRPr lang="en-US" dirty="0"/>
          </a:p>
        </p:txBody>
      </p:sp>
      <p:sp>
        <p:nvSpPr>
          <p:cNvPr id="5" name="Text Placeholder 4"/>
          <p:cNvSpPr>
            <a:spLocks noGrp="1"/>
          </p:cNvSpPr>
          <p:nvPr>
            <p:ph type="body" sz="quarter" idx="3"/>
          </p:nvPr>
        </p:nvSpPr>
        <p:spPr/>
        <p:txBody>
          <a:bodyPr/>
          <a:lstStyle/>
          <a:p>
            <a:r>
              <a:rPr lang="en-US" dirty="0" smtClean="0"/>
              <a:t>RASTER: PIXEL-BASED DATA</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444331"/>
            <a:ext cx="3264559" cy="22831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495800"/>
            <a:ext cx="3274541" cy="2290154"/>
          </a:xfrm>
          <a:prstGeom prst="rect">
            <a:avLst/>
          </a:prstGeom>
        </p:spPr>
      </p:pic>
    </p:spTree>
    <p:extLst>
      <p:ext uri="{BB962C8B-B14F-4D97-AF65-F5344CB8AC3E}">
        <p14:creationId xmlns:p14="http://schemas.microsoft.com/office/powerpoint/2010/main" val="221701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Lets talk about map projections for a minute!!!</a:t>
            </a:r>
            <a:endParaRPr lang="en-US" dirty="0"/>
          </a:p>
        </p:txBody>
      </p:sp>
      <p:sp>
        <p:nvSpPr>
          <p:cNvPr id="5" name="Content Placeholder 4"/>
          <p:cNvSpPr>
            <a:spLocks noGrp="1"/>
          </p:cNvSpPr>
          <p:nvPr>
            <p:ph sz="quarter" idx="13"/>
          </p:nvPr>
        </p:nvSpPr>
        <p:spPr/>
        <p:txBody>
          <a:bodyPr>
            <a:normAutofit/>
          </a:bodyPr>
          <a:lstStyle/>
          <a:p>
            <a:r>
              <a:rPr lang="en-US" sz="2200" dirty="0"/>
              <a:t>A map projection is a mathematical expression that is used to represent the round, 3D surface of the earth on a flat, 2D map.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380735"/>
            <a:ext cx="7061200" cy="3276600"/>
          </a:xfrm>
          <a:prstGeom prst="rect">
            <a:avLst/>
          </a:prstGeom>
        </p:spPr>
      </p:pic>
    </p:spTree>
    <p:extLst>
      <p:ext uri="{BB962C8B-B14F-4D97-AF65-F5344CB8AC3E}">
        <p14:creationId xmlns:p14="http://schemas.microsoft.com/office/powerpoint/2010/main" val="299382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lstStyle/>
          <a:p>
            <a:r>
              <a:rPr lang="en-US" dirty="0" smtClean="0"/>
              <a:t>FIPS Zone 4001 for the north half of SD (</a:t>
            </a:r>
            <a:r>
              <a:rPr lang="en-US" dirty="0" err="1" smtClean="0"/>
              <a:t>SouthDakotaNorth</a:t>
            </a:r>
            <a:r>
              <a:rPr lang="en-US" dirty="0" smtClean="0"/>
              <a:t>)</a:t>
            </a:r>
          </a:p>
          <a:p>
            <a:r>
              <a:rPr lang="en-US" dirty="0" smtClean="0"/>
              <a:t>FIPS Zone 4002 for the south half of SD (</a:t>
            </a:r>
            <a:r>
              <a:rPr lang="en-US" dirty="0" err="1" smtClean="0"/>
              <a:t>SouthDakotaSouth</a:t>
            </a:r>
            <a:r>
              <a:rPr lang="en-US" dirty="0" smtClean="0"/>
              <a:t>)</a:t>
            </a:r>
          </a:p>
          <a:p>
            <a:r>
              <a:rPr lang="en-US" dirty="0" smtClean="0"/>
              <a:t>DATUM NAD83</a:t>
            </a:r>
          </a:p>
          <a:p>
            <a:r>
              <a:rPr lang="en-US" dirty="0" smtClean="0"/>
              <a:t>Units Feet</a:t>
            </a:r>
            <a:endParaRPr lang="en-US" dirty="0"/>
          </a:p>
        </p:txBody>
      </p:sp>
      <p:sp>
        <p:nvSpPr>
          <p:cNvPr id="7" name="Content Placeholder 6"/>
          <p:cNvSpPr>
            <a:spLocks noGrp="1"/>
          </p:cNvSpPr>
          <p:nvPr>
            <p:ph sz="quarter" idx="13"/>
          </p:nvPr>
        </p:nvSpPr>
        <p:spPr/>
        <p:txBody>
          <a:bodyPr/>
          <a:lstStyle/>
          <a:p>
            <a:r>
              <a:rPr lang="en-US" dirty="0" smtClean="0"/>
              <a:t>Zone 14 for most of SD</a:t>
            </a:r>
          </a:p>
          <a:p>
            <a:r>
              <a:rPr lang="en-US" dirty="0" smtClean="0"/>
              <a:t>Zone 13 for extreme western SD</a:t>
            </a:r>
          </a:p>
          <a:p>
            <a:r>
              <a:rPr lang="en-US" dirty="0" smtClean="0"/>
              <a:t>DATUM NAD83</a:t>
            </a:r>
          </a:p>
          <a:p>
            <a:r>
              <a:rPr lang="en-US" dirty="0" smtClean="0"/>
              <a:t>Units Meters</a:t>
            </a:r>
            <a:endParaRPr lang="en-US" dirty="0"/>
          </a:p>
        </p:txBody>
      </p:sp>
      <p:sp>
        <p:nvSpPr>
          <p:cNvPr id="4" name="Title 3"/>
          <p:cNvSpPr>
            <a:spLocks noGrp="1"/>
          </p:cNvSpPr>
          <p:nvPr>
            <p:ph type="title"/>
          </p:nvPr>
        </p:nvSpPr>
        <p:spPr/>
        <p:txBody>
          <a:bodyPr/>
          <a:lstStyle/>
          <a:p>
            <a:r>
              <a:rPr lang="en-US" dirty="0" smtClean="0"/>
              <a:t>The two main projections in south </a:t>
            </a:r>
            <a:r>
              <a:rPr lang="en-US" dirty="0" err="1" smtClean="0"/>
              <a:t>dakota</a:t>
            </a:r>
            <a:r>
              <a:rPr lang="en-US" dirty="0" smtClean="0"/>
              <a:t> are:</a:t>
            </a:r>
            <a:endParaRPr lang="en-US" dirty="0"/>
          </a:p>
        </p:txBody>
      </p:sp>
      <p:sp>
        <p:nvSpPr>
          <p:cNvPr id="5" name="Text Placeholder 4"/>
          <p:cNvSpPr>
            <a:spLocks noGrp="1"/>
          </p:cNvSpPr>
          <p:nvPr>
            <p:ph type="body" idx="1"/>
          </p:nvPr>
        </p:nvSpPr>
        <p:spPr/>
        <p:txBody>
          <a:bodyPr/>
          <a:lstStyle/>
          <a:p>
            <a:r>
              <a:rPr lang="en-US" dirty="0" smtClean="0"/>
              <a:t>UTM (Universal Transverse Mercator)</a:t>
            </a:r>
            <a:endParaRPr lang="en-US" dirty="0"/>
          </a:p>
        </p:txBody>
      </p:sp>
      <p:sp>
        <p:nvSpPr>
          <p:cNvPr id="6" name="Text Placeholder 5"/>
          <p:cNvSpPr>
            <a:spLocks noGrp="1"/>
          </p:cNvSpPr>
          <p:nvPr>
            <p:ph type="body" sz="quarter" idx="3"/>
          </p:nvPr>
        </p:nvSpPr>
        <p:spPr/>
        <p:txBody>
          <a:bodyPr/>
          <a:lstStyle/>
          <a:p>
            <a:r>
              <a:rPr lang="en-US" dirty="0" smtClean="0"/>
              <a:t>State Plane (Lambert Conformal Conic)</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6" y="4302211"/>
            <a:ext cx="3548347" cy="248164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4302211"/>
            <a:ext cx="3560125" cy="2489887"/>
          </a:xfrm>
          <a:prstGeom prst="rect">
            <a:avLst/>
          </a:prstGeom>
        </p:spPr>
      </p:pic>
    </p:spTree>
    <p:extLst>
      <p:ext uri="{BB962C8B-B14F-4D97-AF65-F5344CB8AC3E}">
        <p14:creationId xmlns:p14="http://schemas.microsoft.com/office/powerpoint/2010/main" val="122135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is a </a:t>
            </a:r>
            <a:r>
              <a:rPr lang="en-US" dirty="0" err="1" smtClean="0"/>
              <a:t>shapefile</a:t>
            </a:r>
            <a:r>
              <a:rPr lang="en-US" dirty="0" smtClean="0"/>
              <a:t>?	</a:t>
            </a:r>
            <a:endParaRPr lang="en-US" dirty="0"/>
          </a:p>
        </p:txBody>
      </p:sp>
      <p:sp>
        <p:nvSpPr>
          <p:cNvPr id="8" name="Content Placeholder 7"/>
          <p:cNvSpPr>
            <a:spLocks noGrp="1"/>
          </p:cNvSpPr>
          <p:nvPr>
            <p:ph sz="quarter" idx="13"/>
          </p:nvPr>
        </p:nvSpPr>
        <p:spPr/>
        <p:txBody>
          <a:bodyPr/>
          <a:lstStyle/>
          <a:p>
            <a:r>
              <a:rPr lang="en-US" dirty="0"/>
              <a:t>A </a:t>
            </a:r>
            <a:r>
              <a:rPr lang="en-US" dirty="0" err="1"/>
              <a:t>shapefile</a:t>
            </a:r>
            <a:r>
              <a:rPr lang="en-US" dirty="0"/>
              <a:t> is a simple, </a:t>
            </a:r>
            <a:r>
              <a:rPr lang="en-US" dirty="0" err="1"/>
              <a:t>nontopological</a:t>
            </a:r>
            <a:r>
              <a:rPr lang="en-US" dirty="0"/>
              <a:t> format for storing the geometric location and attribute information of geographic features. Geographic features in a </a:t>
            </a:r>
            <a:r>
              <a:rPr lang="en-US" dirty="0" err="1"/>
              <a:t>shapefile</a:t>
            </a:r>
            <a:r>
              <a:rPr lang="en-US" dirty="0"/>
              <a:t> can be represented by points, lines, or polygons (areas). The workspace containing </a:t>
            </a:r>
            <a:r>
              <a:rPr lang="en-US" dirty="0" err="1"/>
              <a:t>shapefiles</a:t>
            </a:r>
            <a:r>
              <a:rPr lang="en-US" dirty="0"/>
              <a:t> may also contain </a:t>
            </a:r>
            <a:r>
              <a:rPr lang="en-US" dirty="0" err="1"/>
              <a:t>dBASE</a:t>
            </a:r>
            <a:r>
              <a:rPr lang="en-US" dirty="0"/>
              <a:t> tables, which can store additional attributes that can be joined to a </a:t>
            </a:r>
            <a:r>
              <a:rPr lang="en-US" dirty="0" err="1"/>
              <a:t>shapefile's</a:t>
            </a:r>
            <a:r>
              <a:rPr lang="en-US" dirty="0"/>
              <a:t> features</a:t>
            </a:r>
            <a:r>
              <a:rPr lang="en-US" dirty="0" smtClean="0"/>
              <a:t>.</a:t>
            </a:r>
          </a:p>
          <a:p>
            <a:r>
              <a:rPr lang="en-US" dirty="0"/>
              <a:t>The </a:t>
            </a:r>
            <a:r>
              <a:rPr lang="en-US" dirty="0" err="1"/>
              <a:t>shapefile</a:t>
            </a:r>
            <a:r>
              <a:rPr lang="en-US" dirty="0"/>
              <a:t> format defines the geometry and attributes of geographically referenced features in three or more files with specific file extensions that should be stored in the same project workspace. They are:</a:t>
            </a:r>
          </a:p>
          <a:p>
            <a:pPr marL="0" indent="0">
              <a:buNone/>
            </a:pPr>
            <a:r>
              <a:rPr lang="en-US" dirty="0" smtClean="0"/>
              <a:t>	.</a:t>
            </a:r>
            <a:r>
              <a:rPr lang="en-US" dirty="0" err="1"/>
              <a:t>shp</a:t>
            </a:r>
            <a:r>
              <a:rPr lang="en-US" dirty="0"/>
              <a:t>—The main file that stores the feature geometry; required.</a:t>
            </a:r>
          </a:p>
          <a:p>
            <a:pPr marL="0" indent="0">
              <a:buNone/>
            </a:pPr>
            <a:r>
              <a:rPr lang="en-US" dirty="0" smtClean="0"/>
              <a:t>	.</a:t>
            </a:r>
            <a:r>
              <a:rPr lang="en-US" dirty="0" err="1"/>
              <a:t>shx</a:t>
            </a:r>
            <a:r>
              <a:rPr lang="en-US" dirty="0"/>
              <a:t>—The index file that stores the index of the feature geometry; required.</a:t>
            </a:r>
          </a:p>
          <a:p>
            <a:pPr marL="0" indent="0">
              <a:buNone/>
            </a:pPr>
            <a:r>
              <a:rPr lang="en-US" dirty="0" smtClean="0"/>
              <a:t>	.</a:t>
            </a:r>
            <a:r>
              <a:rPr lang="en-US" dirty="0"/>
              <a:t>dbf—The </a:t>
            </a:r>
            <a:r>
              <a:rPr lang="en-US" dirty="0" err="1"/>
              <a:t>dBASE</a:t>
            </a:r>
            <a:r>
              <a:rPr lang="en-US" dirty="0"/>
              <a:t> table that stores the attribute information of features; required.</a:t>
            </a:r>
          </a:p>
        </p:txBody>
      </p:sp>
    </p:spTree>
    <p:extLst>
      <p:ext uri="{BB962C8B-B14F-4D97-AF65-F5344CB8AC3E}">
        <p14:creationId xmlns:p14="http://schemas.microsoft.com/office/powerpoint/2010/main" val="80075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r>
              <a:rPr lang="en-US" dirty="0" smtClean="0"/>
              <a:t>Open </a:t>
            </a:r>
            <a:r>
              <a:rPr lang="en-US" dirty="0" err="1" smtClean="0"/>
              <a:t>ArcCatalog</a:t>
            </a:r>
            <a:endParaRPr lang="en-US" dirty="0" smtClean="0"/>
          </a:p>
          <a:p>
            <a:r>
              <a:rPr lang="en-US" dirty="0" smtClean="0"/>
              <a:t>Start\All Programs\ArcGIS\</a:t>
            </a:r>
            <a:r>
              <a:rPr lang="en-US" dirty="0" err="1" smtClean="0"/>
              <a:t>ArcCatalog</a:t>
            </a:r>
            <a:endParaRPr lang="en-US" dirty="0"/>
          </a:p>
        </p:txBody>
      </p:sp>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178308" y="1600200"/>
            <a:ext cx="2978383" cy="4114800"/>
          </a:xfrm>
        </p:spPr>
      </p:pic>
      <p:sp>
        <p:nvSpPr>
          <p:cNvPr id="2" name="Title 1"/>
          <p:cNvSpPr>
            <a:spLocks noGrp="1"/>
          </p:cNvSpPr>
          <p:nvPr>
            <p:ph type="title"/>
          </p:nvPr>
        </p:nvSpPr>
        <p:spPr/>
        <p:txBody>
          <a:bodyPr/>
          <a:lstStyle/>
          <a:p>
            <a:r>
              <a:rPr lang="en-US" dirty="0" smtClean="0"/>
              <a:t>Creating a </a:t>
            </a:r>
            <a:r>
              <a:rPr lang="en-US" dirty="0" err="1" smtClean="0"/>
              <a:t>shapefile</a:t>
            </a:r>
            <a:r>
              <a:rPr lang="en-US" dirty="0" smtClean="0"/>
              <a:t> using </a:t>
            </a:r>
            <a:r>
              <a:rPr lang="en-US" dirty="0" err="1" smtClean="0"/>
              <a:t>arccatalog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124200"/>
            <a:ext cx="2705100" cy="2165350"/>
          </a:xfrm>
          <a:prstGeom prst="rect">
            <a:avLst/>
          </a:prstGeom>
        </p:spPr>
      </p:pic>
    </p:spTree>
    <p:extLst>
      <p:ext uri="{BB962C8B-B14F-4D97-AF65-F5344CB8AC3E}">
        <p14:creationId xmlns:p14="http://schemas.microsoft.com/office/powerpoint/2010/main" val="1419247052"/>
      </p:ext>
    </p:extLst>
  </p:cSld>
  <p:clrMapOvr>
    <a:masterClrMapping/>
  </p:clrMapOvr>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2317</TotalTime>
  <Words>1596</Words>
  <Application>Microsoft Office PowerPoint</Application>
  <PresentationFormat>On-screen Show (4:3)</PresentationFormat>
  <Paragraphs>161</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Horizon</vt:lpstr>
      <vt:lpstr>Creating gis data  and other gis tips and tricks</vt:lpstr>
      <vt:lpstr>Topics covered in this presentation</vt:lpstr>
      <vt:lpstr>Arccatalog: What is it?</vt:lpstr>
      <vt:lpstr>Arccatalog: What is it really?</vt:lpstr>
      <vt:lpstr>Lets talk about the different types of data for a minute!!!</vt:lpstr>
      <vt:lpstr>Lets talk about map projections for a minute!!!</vt:lpstr>
      <vt:lpstr>The two main projections in south dakota are:</vt:lpstr>
      <vt:lpstr>What is a shapefile? </vt:lpstr>
      <vt:lpstr>Creating a shapefile using arccatalog</vt:lpstr>
      <vt:lpstr>Creating a shapefile using arccatalog</vt:lpstr>
      <vt:lpstr>Creating a shapefile using arccatalog</vt:lpstr>
      <vt:lpstr>Creating a shapefile using arccatalog</vt:lpstr>
      <vt:lpstr>Creating a shapefile using arccatalog</vt:lpstr>
      <vt:lpstr>What is a geodatabase?</vt:lpstr>
      <vt:lpstr>What is a feature dataset and a feature Class?</vt:lpstr>
      <vt:lpstr>Geodatabase Data model</vt:lpstr>
      <vt:lpstr>Ceating a geodatabase</vt:lpstr>
      <vt:lpstr>Creating a feature dataset</vt:lpstr>
      <vt:lpstr>Creating a feature dataset</vt:lpstr>
      <vt:lpstr>CREATING A FEATURE DATASET</vt:lpstr>
      <vt:lpstr>Creating a feature class</vt:lpstr>
      <vt:lpstr>Creating a feature class</vt:lpstr>
      <vt:lpstr>Creating a feature class</vt:lpstr>
      <vt:lpstr>Creating a feature class</vt:lpstr>
      <vt:lpstr>Creating a feature class</vt:lpstr>
      <vt:lpstr>Creating a domain for a feature class</vt:lpstr>
      <vt:lpstr>CREATING A DOMAIN</vt:lpstr>
      <vt:lpstr>Creating a domain</vt:lpstr>
      <vt:lpstr>Basic editing in arcgis</vt:lpstr>
      <vt:lpstr>Basic editing</vt:lpstr>
      <vt:lpstr>Basic editing</vt:lpstr>
      <vt:lpstr>Basic editing</vt:lpstr>
      <vt:lpstr>Basic editing</vt:lpstr>
      <vt:lpstr>Basic editing</vt:lpstr>
      <vt:lpstr>Other gis related tips:  Setting a layer to make it selectable</vt:lpstr>
      <vt:lpstr>Other gis related tips: “help I’ve lost my table of contents!!!”</vt:lpstr>
      <vt:lpstr>Other gis related tips: “how can I get a lat/long position?”</vt:lpstr>
      <vt:lpstr>Other gis related tips: measuring areas</vt:lpstr>
      <vt:lpstr>Questions/comments?</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Hartley</dc:creator>
  <cp:lastModifiedBy>Ryan Hartley</cp:lastModifiedBy>
  <cp:revision>52</cp:revision>
  <dcterms:created xsi:type="dcterms:W3CDTF">2014-07-30T16:28:35Z</dcterms:created>
  <dcterms:modified xsi:type="dcterms:W3CDTF">2014-08-04T16:21:51Z</dcterms:modified>
</cp:coreProperties>
</file>